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Canva Sans Bold" panose="020B0604020202020204" charset="0"/>
      <p:regular r:id="rId19"/>
      <p:bold r:id="rId20"/>
    </p:embeddedFont>
    <p:embeddedFont>
      <p:font typeface="Inter" panose="02000503000000020004" pitchFamily="2" charset="0"/>
      <p:regular r:id="rId21"/>
      <p:bold r:id="rId22"/>
      <p:italic r:id="rId23"/>
      <p:boldItalic r:id="rId24"/>
    </p:embeddedFont>
    <p:embeddedFont>
      <p:font typeface="Inter Bold"/>
      <p:regular r:id="rId25"/>
      <p:bold r:id="rId26"/>
    </p:embeddedFont>
    <p:embeddedFont>
      <p:font typeface="Inter Bold Italics" panose="020B0604020202020204" charset="0"/>
      <p:regular r:id="rId27"/>
      <p:bold r:id="rId28"/>
      <p:italic r:id="rId29"/>
      <p:boldItalic r:id="rId30"/>
    </p:embeddedFont>
    <p:embeddedFont>
      <p:font typeface="Inter Italics" panose="020B0604020202020204" charset="0"/>
      <p:regular r:id="rId31"/>
      <p:italic r:id="rId32"/>
    </p:embeddedFont>
    <p:embeddedFont>
      <p:font typeface="Inter Medium" panose="02000503000000020004" pitchFamily="2" charset="0"/>
      <p:regular r:id="rId33"/>
      <p: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AF0D00-53AA-D2B2-CBE5-38788F113D23}" v="4" dt="2025-09-17T22:07:40.965"/>
    <p1510:client id="{99CF6387-3DCF-E56C-68B0-77C6F78E5782}" v="133" dt="2025-09-17T22:22:21.906"/>
    <p1510:client id="{D2B48F79-6E23-A176-03B9-384DBD69209A}" v="7" dt="2025-09-17T22:00:52.984"/>
    <p1510:client id="{D62156C7-5F57-DC45-9A6F-A0D362071102}" v="297" dt="2025-09-17T22:25:25.4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 autoAdjust="0"/>
    <p:restoredTop sz="94605" autoAdjust="0"/>
  </p:normalViewPr>
  <p:slideViewPr>
    <p:cSldViewPr>
      <p:cViewPr>
        <p:scale>
          <a:sx n="49" d="100"/>
          <a:sy n="49" d="100"/>
        </p:scale>
        <p:origin x="965" y="17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9" Type="http://schemas.microsoft.com/office/2015/10/relationships/revisionInfo" Target="revisionInfo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42.png"/><Relationship Id="rId7" Type="http://schemas.openxmlformats.org/officeDocument/2006/relationships/image" Target="../media/image83.png"/><Relationship Id="rId12" Type="http://schemas.openxmlformats.org/officeDocument/2006/relationships/image" Target="../media/image8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22.png"/><Relationship Id="rId5" Type="http://schemas.openxmlformats.org/officeDocument/2006/relationships/image" Target="../media/image31.png"/><Relationship Id="rId10" Type="http://schemas.openxmlformats.org/officeDocument/2006/relationships/image" Target="../media/image86.png"/><Relationship Id="rId4" Type="http://schemas.openxmlformats.org/officeDocument/2006/relationships/image" Target="../media/image30.png"/><Relationship Id="rId9" Type="http://schemas.openxmlformats.org/officeDocument/2006/relationships/image" Target="../media/image8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2.png"/><Relationship Id="rId7" Type="http://schemas.openxmlformats.org/officeDocument/2006/relationships/image" Target="../media/image9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93.png"/><Relationship Id="rId12" Type="http://schemas.openxmlformats.org/officeDocument/2006/relationships/image" Target="../media/image2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6.png"/><Relationship Id="rId5" Type="http://schemas.openxmlformats.org/officeDocument/2006/relationships/image" Target="../media/image91.png"/><Relationship Id="rId10" Type="http://schemas.openxmlformats.org/officeDocument/2006/relationships/image" Target="../media/image95.svg"/><Relationship Id="rId4" Type="http://schemas.openxmlformats.org/officeDocument/2006/relationships/image" Target="../media/image31.png"/><Relationship Id="rId9" Type="http://schemas.openxmlformats.org/officeDocument/2006/relationships/image" Target="../media/image9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2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22.png"/><Relationship Id="rId3" Type="http://schemas.openxmlformats.org/officeDocument/2006/relationships/image" Target="../media/image31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2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image" Target="../media/image32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31.png"/><Relationship Id="rId15" Type="http://schemas.openxmlformats.org/officeDocument/2006/relationships/image" Target="../media/image52.png"/><Relationship Id="rId10" Type="http://schemas.openxmlformats.org/officeDocument/2006/relationships/image" Target="../media/image47.svg"/><Relationship Id="rId4" Type="http://schemas.openxmlformats.org/officeDocument/2006/relationships/image" Target="../media/image30.png"/><Relationship Id="rId9" Type="http://schemas.openxmlformats.org/officeDocument/2006/relationships/image" Target="../media/image46.png"/><Relationship Id="rId14" Type="http://schemas.openxmlformats.org/officeDocument/2006/relationships/image" Target="../media/image5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0.png"/><Relationship Id="rId7" Type="http://schemas.openxmlformats.org/officeDocument/2006/relationships/image" Target="../media/image54.svg"/><Relationship Id="rId12" Type="http://schemas.openxmlformats.org/officeDocument/2006/relationships/image" Target="../media/image2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svg"/><Relationship Id="rId5" Type="http://schemas.openxmlformats.org/officeDocument/2006/relationships/image" Target="../media/image31.png"/><Relationship Id="rId10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5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svg"/><Relationship Id="rId3" Type="http://schemas.openxmlformats.org/officeDocument/2006/relationships/image" Target="../media/image42.png"/><Relationship Id="rId7" Type="http://schemas.openxmlformats.org/officeDocument/2006/relationships/image" Target="../media/image60.svg"/><Relationship Id="rId12" Type="http://schemas.openxmlformats.org/officeDocument/2006/relationships/image" Target="../media/image6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31.png"/><Relationship Id="rId15" Type="http://schemas.openxmlformats.org/officeDocument/2006/relationships/image" Target="../media/image67.png"/><Relationship Id="rId10" Type="http://schemas.openxmlformats.org/officeDocument/2006/relationships/image" Target="../media/image63.png"/><Relationship Id="rId4" Type="http://schemas.openxmlformats.org/officeDocument/2006/relationships/image" Target="../media/image30.png"/><Relationship Id="rId9" Type="http://schemas.openxmlformats.org/officeDocument/2006/relationships/image" Target="../media/image62.sv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30.png"/><Relationship Id="rId3" Type="http://schemas.openxmlformats.org/officeDocument/2006/relationships/image" Target="../media/image69.svg"/><Relationship Id="rId7" Type="http://schemas.openxmlformats.org/officeDocument/2006/relationships/image" Target="../media/image73.svg"/><Relationship Id="rId12" Type="http://schemas.openxmlformats.org/officeDocument/2006/relationships/image" Target="../media/image4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32.png"/><Relationship Id="rId5" Type="http://schemas.openxmlformats.org/officeDocument/2006/relationships/image" Target="../media/image71.svg"/><Relationship Id="rId15" Type="http://schemas.openxmlformats.org/officeDocument/2006/relationships/image" Target="../media/image22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sv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2.png"/><Relationship Id="rId7" Type="http://schemas.openxmlformats.org/officeDocument/2006/relationships/image" Target="../media/image77.png"/><Relationship Id="rId12" Type="http://schemas.openxmlformats.org/officeDocument/2006/relationships/image" Target="../media/image8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22.png"/><Relationship Id="rId5" Type="http://schemas.openxmlformats.org/officeDocument/2006/relationships/image" Target="../media/image31.png"/><Relationship Id="rId10" Type="http://schemas.openxmlformats.org/officeDocument/2006/relationships/image" Target="../media/image80.png"/><Relationship Id="rId4" Type="http://schemas.openxmlformats.org/officeDocument/2006/relationships/image" Target="../media/image30.png"/><Relationship Id="rId9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568A60-6C0D-3FA6-075C-260CF96688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" t="26789" b="4378"/>
          <a:stretch>
            <a:fillRect/>
          </a:stretch>
        </p:blipFill>
        <p:spPr>
          <a:xfrm>
            <a:off x="10000" y="2755739"/>
            <a:ext cx="18278016" cy="708093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3652515" y="4171954"/>
            <a:ext cx="11078221" cy="5123304"/>
            <a:chOff x="0" y="0"/>
            <a:chExt cx="14770961" cy="6831072"/>
          </a:xfrm>
        </p:grpSpPr>
        <p:sp>
          <p:nvSpPr>
            <p:cNvPr id="9" name="Freeform 9"/>
            <p:cNvSpPr/>
            <p:nvPr/>
          </p:nvSpPr>
          <p:spPr>
            <a:xfrm>
              <a:off x="0" y="476595"/>
              <a:ext cx="4045562" cy="6354477"/>
            </a:xfrm>
            <a:custGeom>
              <a:avLst/>
              <a:gdLst/>
              <a:ahLst/>
              <a:cxnLst/>
              <a:rect l="l" t="t" r="r" b="b"/>
              <a:pathLst>
                <a:path w="4045562" h="6354477">
                  <a:moveTo>
                    <a:pt x="0" y="0"/>
                  </a:moveTo>
                  <a:lnTo>
                    <a:pt x="4045562" y="0"/>
                  </a:lnTo>
                  <a:lnTo>
                    <a:pt x="4045562" y="6354477"/>
                  </a:lnTo>
                  <a:lnTo>
                    <a:pt x="0" y="6354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32057" t="-42818" r="-120970" b="-692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779207" y="0"/>
              <a:ext cx="3825987" cy="6817569"/>
            </a:xfrm>
            <a:custGeom>
              <a:avLst/>
              <a:gdLst/>
              <a:ahLst/>
              <a:cxnLst/>
              <a:rect l="l" t="t" r="r" b="b"/>
              <a:pathLst>
                <a:path w="3825987" h="6817569">
                  <a:moveTo>
                    <a:pt x="0" y="0"/>
                  </a:moveTo>
                  <a:lnTo>
                    <a:pt x="3825988" y="0"/>
                  </a:lnTo>
                  <a:lnTo>
                    <a:pt x="3825988" y="6817569"/>
                  </a:lnTo>
                  <a:lnTo>
                    <a:pt x="0" y="68175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18960" t="-18043" r="-117352" b="-7702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0481433" y="24076"/>
              <a:ext cx="4289528" cy="6669815"/>
            </a:xfrm>
            <a:custGeom>
              <a:avLst/>
              <a:gdLst/>
              <a:ahLst/>
              <a:cxnLst/>
              <a:rect l="l" t="t" r="r" b="b"/>
              <a:pathLst>
                <a:path w="4289528" h="6669815">
                  <a:moveTo>
                    <a:pt x="0" y="0"/>
                  </a:moveTo>
                  <a:lnTo>
                    <a:pt x="4289528" y="0"/>
                  </a:lnTo>
                  <a:lnTo>
                    <a:pt x="4289528" y="6669815"/>
                  </a:lnTo>
                  <a:lnTo>
                    <a:pt x="0" y="66698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16769" t="-107503" r="-131655" b="-91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8251262" y="120746"/>
              <a:ext cx="3364338" cy="6669815"/>
            </a:xfrm>
            <a:custGeom>
              <a:avLst/>
              <a:gdLst/>
              <a:ahLst/>
              <a:cxnLst/>
              <a:rect l="l" t="t" r="r" b="b"/>
              <a:pathLst>
                <a:path w="3364338" h="6669815">
                  <a:moveTo>
                    <a:pt x="0" y="0"/>
                  </a:moveTo>
                  <a:lnTo>
                    <a:pt x="3364339" y="0"/>
                  </a:lnTo>
                  <a:lnTo>
                    <a:pt x="3364339" y="6669816"/>
                  </a:lnTo>
                  <a:lnTo>
                    <a:pt x="0" y="6669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51894" t="-18801" r="-150030" b="-1652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5481321" y="120746"/>
              <a:ext cx="3776943" cy="6604290"/>
            </a:xfrm>
            <a:custGeom>
              <a:avLst/>
              <a:gdLst/>
              <a:ahLst/>
              <a:cxnLst/>
              <a:rect l="l" t="t" r="r" b="b"/>
              <a:pathLst>
                <a:path w="3776943" h="6604290">
                  <a:moveTo>
                    <a:pt x="0" y="0"/>
                  </a:moveTo>
                  <a:lnTo>
                    <a:pt x="3776944" y="0"/>
                  </a:lnTo>
                  <a:lnTo>
                    <a:pt x="3776944" y="6604291"/>
                  </a:lnTo>
                  <a:lnTo>
                    <a:pt x="0" y="6604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79569" t="-14561" r="-63655" b="-7598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F9D5701-723A-5FC4-F1B6-D43AEC5CEC3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" t="82768"/>
          <a:stretch>
            <a:fillRect/>
          </a:stretch>
        </p:blipFill>
        <p:spPr>
          <a:xfrm>
            <a:off x="5000" y="8514311"/>
            <a:ext cx="18283008" cy="1772698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7678537" y="253454"/>
            <a:ext cx="2930927" cy="1288899"/>
            <a:chOff x="0" y="0"/>
            <a:chExt cx="3907902" cy="1718531"/>
          </a:xfrm>
        </p:grpSpPr>
        <p:sp>
          <p:nvSpPr>
            <p:cNvPr id="15" name="AutoShape 15"/>
            <p:cNvSpPr/>
            <p:nvPr/>
          </p:nvSpPr>
          <p:spPr>
            <a:xfrm>
              <a:off x="1993695" y="439028"/>
              <a:ext cx="0" cy="952959"/>
            </a:xfrm>
            <a:prstGeom prst="line">
              <a:avLst/>
            </a:prstGeom>
            <a:ln w="11248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1718531" cy="1718531"/>
            </a:xfrm>
            <a:custGeom>
              <a:avLst/>
              <a:gdLst/>
              <a:ahLst/>
              <a:cxnLst/>
              <a:rect l="l" t="t" r="r" b="b"/>
              <a:pathLst>
                <a:path w="1718531" h="1718531">
                  <a:moveTo>
                    <a:pt x="0" y="0"/>
                  </a:moveTo>
                  <a:lnTo>
                    <a:pt x="1718531" y="0"/>
                  </a:lnTo>
                  <a:lnTo>
                    <a:pt x="1718531" y="1718531"/>
                  </a:lnTo>
                  <a:lnTo>
                    <a:pt x="0" y="17185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325099" y="67864"/>
              <a:ext cx="1582803" cy="1582803"/>
            </a:xfrm>
            <a:custGeom>
              <a:avLst/>
              <a:gdLst/>
              <a:ahLst/>
              <a:cxnLst/>
              <a:rect l="l" t="t" r="r" b="b"/>
              <a:pathLst>
                <a:path w="1582803" h="1582803">
                  <a:moveTo>
                    <a:pt x="0" y="0"/>
                  </a:moveTo>
                  <a:lnTo>
                    <a:pt x="1582803" y="0"/>
                  </a:lnTo>
                  <a:lnTo>
                    <a:pt x="1582803" y="1582803"/>
                  </a:lnTo>
                  <a:lnTo>
                    <a:pt x="0" y="15828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611600" y="282211"/>
            <a:ext cx="1288898" cy="1298473"/>
            <a:chOff x="-190429" y="0"/>
            <a:chExt cx="1718531" cy="1731298"/>
          </a:xfrm>
        </p:grpSpPr>
        <p:sp>
          <p:nvSpPr>
            <p:cNvPr id="19" name="Freeform 19"/>
            <p:cNvSpPr/>
            <p:nvPr/>
          </p:nvSpPr>
          <p:spPr>
            <a:xfrm>
              <a:off x="34814" y="0"/>
              <a:ext cx="1276712" cy="1372242"/>
            </a:xfrm>
            <a:custGeom>
              <a:avLst/>
              <a:gdLst/>
              <a:ahLst/>
              <a:cxnLst/>
              <a:rect l="l" t="t" r="r" b="b"/>
              <a:pathLst>
                <a:path w="1276712" h="1372242">
                  <a:moveTo>
                    <a:pt x="0" y="0"/>
                  </a:moveTo>
                  <a:lnTo>
                    <a:pt x="1276712" y="0"/>
                  </a:lnTo>
                  <a:lnTo>
                    <a:pt x="1276712" y="1372242"/>
                  </a:lnTo>
                  <a:lnTo>
                    <a:pt x="0" y="1372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8197" t="-8164" r="-38197" b="-55950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-190429" y="1401719"/>
              <a:ext cx="1718531" cy="32957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099"/>
                </a:lnSpc>
              </a:pPr>
              <a:r>
                <a:rPr lang="en-US" sz="1499" b="1" err="1">
                  <a:solidFill>
                    <a:srgbClr val="01233C"/>
                  </a:solidFill>
                  <a:latin typeface="Inter Bold"/>
                  <a:ea typeface="Inter Bold"/>
                  <a:cs typeface="Inter Bold"/>
                  <a:sym typeface="Inter Bold"/>
                </a:rPr>
                <a:t>VaccineCo</a:t>
              </a:r>
              <a:endParaRPr lang="en-US" sz="1499" b="1">
                <a:solidFill>
                  <a:srgbClr val="01233C"/>
                </a:solidFill>
                <a:latin typeface="Inter Bold"/>
                <a:ea typeface="Inter Bold"/>
                <a:cs typeface="Inter Bold"/>
                <a:sym typeface="Inter Bold"/>
              </a:endParaRP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687669" y="1830514"/>
            <a:ext cx="15066753" cy="870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58"/>
              </a:lnSpc>
            </a:pPr>
            <a:r>
              <a:rPr lang="en-US" sz="5113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CORNELL EMI CORNING CASE COMPETITION</a:t>
            </a:r>
          </a:p>
        </p:txBody>
      </p:sp>
      <p:sp>
        <p:nvSpPr>
          <p:cNvPr id="25" name="Freeform 25"/>
          <p:cNvSpPr/>
          <p:nvPr/>
        </p:nvSpPr>
        <p:spPr>
          <a:xfrm>
            <a:off x="15986695" y="2115516"/>
            <a:ext cx="2301305" cy="8171484"/>
          </a:xfrm>
          <a:custGeom>
            <a:avLst/>
            <a:gdLst/>
            <a:ahLst/>
            <a:cxnLst/>
            <a:rect l="l" t="t" r="r" b="b"/>
            <a:pathLst>
              <a:path w="2301305" h="8171484">
                <a:moveTo>
                  <a:pt x="0" y="0"/>
                </a:moveTo>
                <a:lnTo>
                  <a:pt x="2301305" y="0"/>
                </a:lnTo>
                <a:lnTo>
                  <a:pt x="2301305" y="8171484"/>
                </a:lnTo>
                <a:lnTo>
                  <a:pt x="0" y="817148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97000" t="-2813" r="-103874" b="-1590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6" name="Group 26"/>
          <p:cNvGrpSpPr/>
          <p:nvPr/>
        </p:nvGrpSpPr>
        <p:grpSpPr>
          <a:xfrm>
            <a:off x="3505200" y="9334500"/>
            <a:ext cx="12039600" cy="619080"/>
            <a:chOff x="-14820" y="-61977"/>
            <a:chExt cx="16052794" cy="825441"/>
          </a:xfrm>
        </p:grpSpPr>
        <p:sp>
          <p:nvSpPr>
            <p:cNvPr id="27" name="TextBox 27"/>
            <p:cNvSpPr txBox="1"/>
            <p:nvPr/>
          </p:nvSpPr>
          <p:spPr>
            <a:xfrm>
              <a:off x="-14820" y="-61977"/>
              <a:ext cx="2806138" cy="8254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 dirty="0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Naavya </a:t>
              </a:r>
              <a:r>
                <a:rPr lang="en-US" sz="2100" b="1" dirty="0" err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Beriwal</a:t>
              </a:r>
              <a:endParaRPr lang="en-US" sz="21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endParaRP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The Investor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3166969" y="-61977"/>
              <a:ext cx="2663497" cy="8254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Shipika Arora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i="1">
                  <a:solidFill>
                    <a:srgbClr val="00000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The Marketer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1906973" y="-61977"/>
              <a:ext cx="4131001" cy="82544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 dirty="0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Vaishnavi Ahuja, CFA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i="1" dirty="0">
                  <a:solidFill>
                    <a:srgbClr val="00000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The Strategist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287274" y="-61977"/>
              <a:ext cx="2333903" cy="8233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940"/>
                </a:lnSpc>
              </a:pPr>
              <a:r>
                <a:rPr lang="en-US" sz="2100" b="1" dirty="0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Rahil Gosalia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i="1" dirty="0">
                  <a:solidFill>
                    <a:srgbClr val="000000"/>
                  </a:solidFill>
                  <a:latin typeface="Inter Italics"/>
                  <a:ea typeface="Inter Italics"/>
                  <a:cs typeface="Inter Italics"/>
                  <a:sym typeface="Inter Italics"/>
                </a:rPr>
                <a:t>The Financier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4688819" y="2745631"/>
            <a:ext cx="8969979" cy="5957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21"/>
              </a:lnSpc>
            </a:pPr>
            <a:r>
              <a:rPr lang="en-US" sz="3515" b="1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VaccineCo’s</a:t>
            </a:r>
            <a:r>
              <a:rPr lang="en-US" sz="3515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Roadmap to Vision 2040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64097" y="8660118"/>
            <a:ext cx="3453100" cy="259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 i="1">
                <a:solidFill>
                  <a:srgbClr val="00000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Faculty Advisor:</a:t>
            </a:r>
            <a:r>
              <a:rPr lang="en-US" sz="1599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 Dr. </a:t>
            </a:r>
            <a:r>
              <a:rPr lang="en-US" sz="1599" i="1" err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Shehzala</a:t>
            </a:r>
            <a:endParaRPr lang="en-US" sz="1599" i="1">
              <a:solidFill>
                <a:srgbClr val="000000"/>
              </a:solidFill>
              <a:latin typeface="Inter Italics"/>
              <a:ea typeface="Inter Italics"/>
              <a:cs typeface="Inter Italics"/>
              <a:sym typeface="Inter Italics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9998" y="8107865"/>
            <a:ext cx="2852132" cy="459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i="1">
                <a:solidFill>
                  <a:srgbClr val="B21B1C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Team Aether</a:t>
            </a:r>
          </a:p>
        </p:txBody>
      </p:sp>
      <p:sp>
        <p:nvSpPr>
          <p:cNvPr id="35" name="TextBox 30">
            <a:extLst>
              <a:ext uri="{FF2B5EF4-FFF2-40B4-BE49-F238E27FC236}">
                <a16:creationId xmlns:a16="http://schemas.microsoft.com/office/drawing/2014/main" id="{0CBEB21F-3ECC-9CEE-8F0F-EA9563240816}"/>
              </a:ext>
            </a:extLst>
          </p:cNvPr>
          <p:cNvSpPr txBox="1"/>
          <p:nvPr/>
        </p:nvSpPr>
        <p:spPr>
          <a:xfrm>
            <a:off x="10212971" y="9334500"/>
            <a:ext cx="2177627" cy="6190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Sidhant Bishnoi </a:t>
            </a:r>
          </a:p>
          <a:p>
            <a:pPr algn="ctr">
              <a:lnSpc>
                <a:spcPts val="2100"/>
              </a:lnSpc>
            </a:pPr>
            <a:r>
              <a:rPr lang="en-US" sz="1500" i="1" dirty="0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The Altruist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986141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3624344" y="9544448"/>
            <a:ext cx="1165601" cy="597414"/>
          </a:xfrm>
          <a:custGeom>
            <a:avLst/>
            <a:gdLst/>
            <a:ahLst/>
            <a:cxnLst/>
            <a:rect l="l" t="t" r="r" b="b"/>
            <a:pathLst>
              <a:path w="1165601" h="597414">
                <a:moveTo>
                  <a:pt x="0" y="0"/>
                </a:moveTo>
                <a:lnTo>
                  <a:pt x="1165601" y="0"/>
                </a:lnTo>
                <a:lnTo>
                  <a:pt x="1165601" y="597414"/>
                </a:lnTo>
                <a:lnTo>
                  <a:pt x="0" y="5974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2881" t="-140667" r="-30474" b="-140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6641132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298897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4" y="0"/>
                </a:lnTo>
                <a:lnTo>
                  <a:pt x="3616624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80125" y="9592291"/>
            <a:ext cx="3392223" cy="501728"/>
          </a:xfrm>
          <a:custGeom>
            <a:avLst/>
            <a:gdLst/>
            <a:ahLst/>
            <a:cxnLst/>
            <a:rect l="l" t="t" r="r" b="b"/>
            <a:pathLst>
              <a:path w="3392223" h="501728">
                <a:moveTo>
                  <a:pt x="0" y="0"/>
                </a:moveTo>
                <a:lnTo>
                  <a:pt x="3392223" y="0"/>
                </a:lnTo>
                <a:lnTo>
                  <a:pt x="33922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2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V="1">
            <a:off x="15180470" y="2967497"/>
            <a:ext cx="2789823" cy="295051"/>
          </a:xfrm>
          <a:custGeom>
            <a:avLst/>
            <a:gdLst/>
            <a:ahLst/>
            <a:cxnLst/>
            <a:rect l="l" t="t" r="r" b="b"/>
            <a:pathLst>
              <a:path w="2789823" h="295051">
                <a:moveTo>
                  <a:pt x="0" y="295050"/>
                </a:moveTo>
                <a:lnTo>
                  <a:pt x="2789823" y="295050"/>
                </a:lnTo>
                <a:lnTo>
                  <a:pt x="2789823" y="0"/>
                </a:lnTo>
                <a:lnTo>
                  <a:pt x="0" y="0"/>
                </a:lnTo>
                <a:lnTo>
                  <a:pt x="0" y="295050"/>
                </a:lnTo>
                <a:close/>
              </a:path>
            </a:pathLst>
          </a:custGeom>
          <a:blipFill>
            <a:blip r:embed="rId6"/>
            <a:stretch>
              <a:fillRect l="-35222" r="-35222" b="-23441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/>
          <p:cNvGrpSpPr/>
          <p:nvPr/>
        </p:nvGrpSpPr>
        <p:grpSpPr>
          <a:xfrm>
            <a:off x="6392460" y="5632362"/>
            <a:ext cx="3101297" cy="335400"/>
            <a:chOff x="0" y="0"/>
            <a:chExt cx="770935" cy="833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770935" cy="83375"/>
            </a:xfrm>
            <a:custGeom>
              <a:avLst/>
              <a:gdLst/>
              <a:ahLst/>
              <a:cxnLst/>
              <a:rect l="l" t="t" r="r" b="b"/>
              <a:pathLst>
                <a:path w="770935" h="83375">
                  <a:moveTo>
                    <a:pt x="0" y="0"/>
                  </a:moveTo>
                  <a:lnTo>
                    <a:pt x="770935" y="0"/>
                  </a:lnTo>
                  <a:lnTo>
                    <a:pt x="770935" y="83375"/>
                  </a:lnTo>
                  <a:lnTo>
                    <a:pt x="0" y="83375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770935" cy="121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392460" y="6091432"/>
            <a:ext cx="3101297" cy="610882"/>
            <a:chOff x="0" y="0"/>
            <a:chExt cx="770935" cy="15185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70935" cy="151856"/>
            </a:xfrm>
            <a:custGeom>
              <a:avLst/>
              <a:gdLst/>
              <a:ahLst/>
              <a:cxnLst/>
              <a:rect l="l" t="t" r="r" b="b"/>
              <a:pathLst>
                <a:path w="770935" h="151856">
                  <a:moveTo>
                    <a:pt x="27460" y="0"/>
                  </a:moveTo>
                  <a:lnTo>
                    <a:pt x="743475" y="0"/>
                  </a:lnTo>
                  <a:cubicBezTo>
                    <a:pt x="758640" y="0"/>
                    <a:pt x="770935" y="12294"/>
                    <a:pt x="770935" y="27460"/>
                  </a:cubicBezTo>
                  <a:lnTo>
                    <a:pt x="770935" y="124396"/>
                  </a:lnTo>
                  <a:cubicBezTo>
                    <a:pt x="770935" y="131679"/>
                    <a:pt x="768041" y="138663"/>
                    <a:pt x="762892" y="143813"/>
                  </a:cubicBezTo>
                  <a:cubicBezTo>
                    <a:pt x="757742" y="148963"/>
                    <a:pt x="750758" y="151856"/>
                    <a:pt x="743475" y="151856"/>
                  </a:cubicBezTo>
                  <a:lnTo>
                    <a:pt x="27460" y="151856"/>
                  </a:lnTo>
                  <a:cubicBezTo>
                    <a:pt x="12294" y="151856"/>
                    <a:pt x="0" y="139562"/>
                    <a:pt x="0" y="124396"/>
                  </a:cubicBezTo>
                  <a:lnTo>
                    <a:pt x="0" y="27460"/>
                  </a:lnTo>
                  <a:cubicBezTo>
                    <a:pt x="0" y="12294"/>
                    <a:pt x="12294" y="0"/>
                    <a:pt x="27460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70935" cy="1899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392460" y="6940439"/>
            <a:ext cx="3101297" cy="639128"/>
            <a:chOff x="0" y="0"/>
            <a:chExt cx="770935" cy="1588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70935" cy="158877"/>
            </a:xfrm>
            <a:custGeom>
              <a:avLst/>
              <a:gdLst/>
              <a:ahLst/>
              <a:cxnLst/>
              <a:rect l="l" t="t" r="r" b="b"/>
              <a:pathLst>
                <a:path w="770935" h="158877">
                  <a:moveTo>
                    <a:pt x="27460" y="0"/>
                  </a:moveTo>
                  <a:lnTo>
                    <a:pt x="743475" y="0"/>
                  </a:lnTo>
                  <a:cubicBezTo>
                    <a:pt x="758640" y="0"/>
                    <a:pt x="770935" y="12294"/>
                    <a:pt x="770935" y="27460"/>
                  </a:cubicBezTo>
                  <a:lnTo>
                    <a:pt x="770935" y="131417"/>
                  </a:lnTo>
                  <a:cubicBezTo>
                    <a:pt x="770935" y="146583"/>
                    <a:pt x="758640" y="158877"/>
                    <a:pt x="743475" y="158877"/>
                  </a:cubicBezTo>
                  <a:lnTo>
                    <a:pt x="27460" y="158877"/>
                  </a:lnTo>
                  <a:cubicBezTo>
                    <a:pt x="12294" y="158877"/>
                    <a:pt x="0" y="146583"/>
                    <a:pt x="0" y="131417"/>
                  </a:cubicBezTo>
                  <a:lnTo>
                    <a:pt x="0" y="27460"/>
                  </a:lnTo>
                  <a:cubicBezTo>
                    <a:pt x="0" y="12294"/>
                    <a:pt x="12294" y="0"/>
                    <a:pt x="27460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70935" cy="196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392460" y="7817691"/>
            <a:ext cx="3101297" cy="610552"/>
            <a:chOff x="0" y="0"/>
            <a:chExt cx="770935" cy="15177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70935" cy="151774"/>
            </a:xfrm>
            <a:custGeom>
              <a:avLst/>
              <a:gdLst/>
              <a:ahLst/>
              <a:cxnLst/>
              <a:rect l="l" t="t" r="r" b="b"/>
              <a:pathLst>
                <a:path w="770935" h="151774">
                  <a:moveTo>
                    <a:pt x="27460" y="0"/>
                  </a:moveTo>
                  <a:lnTo>
                    <a:pt x="743475" y="0"/>
                  </a:lnTo>
                  <a:cubicBezTo>
                    <a:pt x="758640" y="0"/>
                    <a:pt x="770935" y="12294"/>
                    <a:pt x="770935" y="27460"/>
                  </a:cubicBezTo>
                  <a:lnTo>
                    <a:pt x="770935" y="124314"/>
                  </a:lnTo>
                  <a:cubicBezTo>
                    <a:pt x="770935" y="131597"/>
                    <a:pt x="768041" y="138581"/>
                    <a:pt x="762892" y="143731"/>
                  </a:cubicBezTo>
                  <a:cubicBezTo>
                    <a:pt x="757742" y="148881"/>
                    <a:pt x="750758" y="151774"/>
                    <a:pt x="743475" y="151774"/>
                  </a:cubicBezTo>
                  <a:lnTo>
                    <a:pt x="27460" y="151774"/>
                  </a:lnTo>
                  <a:cubicBezTo>
                    <a:pt x="12294" y="151774"/>
                    <a:pt x="0" y="139480"/>
                    <a:pt x="0" y="124314"/>
                  </a:cubicBezTo>
                  <a:lnTo>
                    <a:pt x="0" y="27460"/>
                  </a:lnTo>
                  <a:cubicBezTo>
                    <a:pt x="0" y="12294"/>
                    <a:pt x="12294" y="0"/>
                    <a:pt x="27460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770935" cy="189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6392460" y="8675894"/>
            <a:ext cx="3101297" cy="610552"/>
            <a:chOff x="0" y="0"/>
            <a:chExt cx="770935" cy="15177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70935" cy="151774"/>
            </a:xfrm>
            <a:custGeom>
              <a:avLst/>
              <a:gdLst/>
              <a:ahLst/>
              <a:cxnLst/>
              <a:rect l="l" t="t" r="r" b="b"/>
              <a:pathLst>
                <a:path w="770935" h="151774">
                  <a:moveTo>
                    <a:pt x="27460" y="0"/>
                  </a:moveTo>
                  <a:lnTo>
                    <a:pt x="743475" y="0"/>
                  </a:lnTo>
                  <a:cubicBezTo>
                    <a:pt x="758640" y="0"/>
                    <a:pt x="770935" y="12294"/>
                    <a:pt x="770935" y="27460"/>
                  </a:cubicBezTo>
                  <a:lnTo>
                    <a:pt x="770935" y="124314"/>
                  </a:lnTo>
                  <a:cubicBezTo>
                    <a:pt x="770935" y="131597"/>
                    <a:pt x="768041" y="138581"/>
                    <a:pt x="762892" y="143731"/>
                  </a:cubicBezTo>
                  <a:cubicBezTo>
                    <a:pt x="757742" y="148881"/>
                    <a:pt x="750758" y="151774"/>
                    <a:pt x="743475" y="151774"/>
                  </a:cubicBezTo>
                  <a:lnTo>
                    <a:pt x="27460" y="151774"/>
                  </a:lnTo>
                  <a:cubicBezTo>
                    <a:pt x="12294" y="151774"/>
                    <a:pt x="0" y="139480"/>
                    <a:pt x="0" y="124314"/>
                  </a:cubicBezTo>
                  <a:lnTo>
                    <a:pt x="0" y="27460"/>
                  </a:lnTo>
                  <a:cubicBezTo>
                    <a:pt x="0" y="12294"/>
                    <a:pt x="12294" y="0"/>
                    <a:pt x="27460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770935" cy="189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392460" y="2347255"/>
            <a:ext cx="3101297" cy="335601"/>
            <a:chOff x="0" y="0"/>
            <a:chExt cx="816802" cy="8838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6802" cy="88389"/>
            </a:xfrm>
            <a:custGeom>
              <a:avLst/>
              <a:gdLst/>
              <a:ahLst/>
              <a:cxnLst/>
              <a:rect l="l" t="t" r="r" b="b"/>
              <a:pathLst>
                <a:path w="816802" h="88389">
                  <a:moveTo>
                    <a:pt x="0" y="0"/>
                  </a:moveTo>
                  <a:lnTo>
                    <a:pt x="816802" y="0"/>
                  </a:lnTo>
                  <a:lnTo>
                    <a:pt x="816802" y="88389"/>
                  </a:lnTo>
                  <a:lnTo>
                    <a:pt x="0" y="88389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16802" cy="1264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530405" y="2705555"/>
            <a:ext cx="5259923" cy="6599032"/>
          </a:xfrm>
          <a:custGeom>
            <a:avLst/>
            <a:gdLst/>
            <a:ahLst/>
            <a:cxnLst/>
            <a:rect l="l" t="t" r="r" b="b"/>
            <a:pathLst>
              <a:path w="5259923" h="6599032">
                <a:moveTo>
                  <a:pt x="0" y="0"/>
                </a:moveTo>
                <a:lnTo>
                  <a:pt x="5259924" y="0"/>
                </a:lnTo>
                <a:lnTo>
                  <a:pt x="5259924" y="6599033"/>
                </a:lnTo>
                <a:lnTo>
                  <a:pt x="0" y="65990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3433106" y="7785450"/>
            <a:ext cx="443849" cy="959673"/>
          </a:xfrm>
          <a:custGeom>
            <a:avLst/>
            <a:gdLst/>
            <a:ahLst/>
            <a:cxnLst/>
            <a:rect l="l" t="t" r="r" b="b"/>
            <a:pathLst>
              <a:path w="443849" h="959673">
                <a:moveTo>
                  <a:pt x="0" y="0"/>
                </a:moveTo>
                <a:lnTo>
                  <a:pt x="443849" y="0"/>
                </a:lnTo>
                <a:lnTo>
                  <a:pt x="443849" y="959674"/>
                </a:lnTo>
                <a:lnTo>
                  <a:pt x="0" y="9596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3" name="Group 33"/>
          <p:cNvGrpSpPr/>
          <p:nvPr/>
        </p:nvGrpSpPr>
        <p:grpSpPr>
          <a:xfrm>
            <a:off x="543942" y="7647694"/>
            <a:ext cx="1806924" cy="369865"/>
            <a:chOff x="0" y="0"/>
            <a:chExt cx="511686" cy="10473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511686" cy="104739"/>
            </a:xfrm>
            <a:custGeom>
              <a:avLst/>
              <a:gdLst/>
              <a:ahLst/>
              <a:cxnLst/>
              <a:rect l="l" t="t" r="r" b="b"/>
              <a:pathLst>
                <a:path w="511686" h="104739">
                  <a:moveTo>
                    <a:pt x="42846" y="0"/>
                  </a:moveTo>
                  <a:lnTo>
                    <a:pt x="468840" y="0"/>
                  </a:lnTo>
                  <a:cubicBezTo>
                    <a:pt x="492503" y="0"/>
                    <a:pt x="511686" y="19183"/>
                    <a:pt x="511686" y="42846"/>
                  </a:cubicBezTo>
                  <a:lnTo>
                    <a:pt x="511686" y="61893"/>
                  </a:lnTo>
                  <a:cubicBezTo>
                    <a:pt x="511686" y="85556"/>
                    <a:pt x="492503" y="104739"/>
                    <a:pt x="468840" y="104739"/>
                  </a:cubicBezTo>
                  <a:lnTo>
                    <a:pt x="42846" y="104739"/>
                  </a:lnTo>
                  <a:cubicBezTo>
                    <a:pt x="19183" y="104739"/>
                    <a:pt x="0" y="85556"/>
                    <a:pt x="0" y="61893"/>
                  </a:cubicBezTo>
                  <a:lnTo>
                    <a:pt x="0" y="42846"/>
                  </a:lnTo>
                  <a:cubicBezTo>
                    <a:pt x="0" y="19183"/>
                    <a:pt x="19183" y="0"/>
                    <a:pt x="42846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511686" cy="142839"/>
            </a:xfrm>
            <a:prstGeom prst="rect">
              <a:avLst/>
            </a:prstGeom>
          </p:spPr>
          <p:txBody>
            <a:bodyPr lIns="47233" tIns="47233" rIns="47233" bIns="47233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543942" y="8051004"/>
            <a:ext cx="1806924" cy="381509"/>
            <a:chOff x="0" y="0"/>
            <a:chExt cx="511686" cy="108036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511686" cy="108036"/>
            </a:xfrm>
            <a:custGeom>
              <a:avLst/>
              <a:gdLst/>
              <a:ahLst/>
              <a:cxnLst/>
              <a:rect l="l" t="t" r="r" b="b"/>
              <a:pathLst>
                <a:path w="511686" h="108036">
                  <a:moveTo>
                    <a:pt x="42846" y="0"/>
                  </a:moveTo>
                  <a:lnTo>
                    <a:pt x="468840" y="0"/>
                  </a:lnTo>
                  <a:cubicBezTo>
                    <a:pt x="492503" y="0"/>
                    <a:pt x="511686" y="19183"/>
                    <a:pt x="511686" y="42846"/>
                  </a:cubicBezTo>
                  <a:lnTo>
                    <a:pt x="511686" y="65190"/>
                  </a:lnTo>
                  <a:cubicBezTo>
                    <a:pt x="511686" y="88853"/>
                    <a:pt x="492503" y="108036"/>
                    <a:pt x="468840" y="108036"/>
                  </a:cubicBezTo>
                  <a:lnTo>
                    <a:pt x="42846" y="108036"/>
                  </a:lnTo>
                  <a:cubicBezTo>
                    <a:pt x="19183" y="108036"/>
                    <a:pt x="0" y="88853"/>
                    <a:pt x="0" y="65190"/>
                  </a:cubicBezTo>
                  <a:lnTo>
                    <a:pt x="0" y="42846"/>
                  </a:lnTo>
                  <a:cubicBezTo>
                    <a:pt x="0" y="19183"/>
                    <a:pt x="19183" y="0"/>
                    <a:pt x="42846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511686" cy="146136"/>
            </a:xfrm>
            <a:prstGeom prst="rect">
              <a:avLst/>
            </a:prstGeom>
          </p:spPr>
          <p:txBody>
            <a:bodyPr lIns="47233" tIns="47233" rIns="47233" bIns="47233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545452" y="8465959"/>
            <a:ext cx="1806924" cy="381509"/>
            <a:chOff x="0" y="0"/>
            <a:chExt cx="511686" cy="10803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511686" cy="108036"/>
            </a:xfrm>
            <a:custGeom>
              <a:avLst/>
              <a:gdLst/>
              <a:ahLst/>
              <a:cxnLst/>
              <a:rect l="l" t="t" r="r" b="b"/>
              <a:pathLst>
                <a:path w="511686" h="108036">
                  <a:moveTo>
                    <a:pt x="42846" y="0"/>
                  </a:moveTo>
                  <a:lnTo>
                    <a:pt x="468840" y="0"/>
                  </a:lnTo>
                  <a:cubicBezTo>
                    <a:pt x="492503" y="0"/>
                    <a:pt x="511686" y="19183"/>
                    <a:pt x="511686" y="42846"/>
                  </a:cubicBezTo>
                  <a:lnTo>
                    <a:pt x="511686" y="65190"/>
                  </a:lnTo>
                  <a:cubicBezTo>
                    <a:pt x="511686" y="88853"/>
                    <a:pt x="492503" y="108036"/>
                    <a:pt x="468840" y="108036"/>
                  </a:cubicBezTo>
                  <a:lnTo>
                    <a:pt x="42846" y="108036"/>
                  </a:lnTo>
                  <a:cubicBezTo>
                    <a:pt x="19183" y="108036"/>
                    <a:pt x="0" y="88853"/>
                    <a:pt x="0" y="65190"/>
                  </a:cubicBezTo>
                  <a:lnTo>
                    <a:pt x="0" y="42846"/>
                  </a:lnTo>
                  <a:cubicBezTo>
                    <a:pt x="0" y="19183"/>
                    <a:pt x="19183" y="0"/>
                    <a:pt x="42846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511686" cy="146136"/>
            </a:xfrm>
            <a:prstGeom prst="rect">
              <a:avLst/>
            </a:prstGeom>
          </p:spPr>
          <p:txBody>
            <a:bodyPr lIns="47233" tIns="47233" rIns="47233" bIns="47233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545452" y="8880914"/>
            <a:ext cx="1806924" cy="381509"/>
            <a:chOff x="0" y="0"/>
            <a:chExt cx="511686" cy="108036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511686" cy="108036"/>
            </a:xfrm>
            <a:custGeom>
              <a:avLst/>
              <a:gdLst/>
              <a:ahLst/>
              <a:cxnLst/>
              <a:rect l="l" t="t" r="r" b="b"/>
              <a:pathLst>
                <a:path w="511686" h="108036">
                  <a:moveTo>
                    <a:pt x="42846" y="0"/>
                  </a:moveTo>
                  <a:lnTo>
                    <a:pt x="468840" y="0"/>
                  </a:lnTo>
                  <a:cubicBezTo>
                    <a:pt x="492503" y="0"/>
                    <a:pt x="511686" y="19183"/>
                    <a:pt x="511686" y="42846"/>
                  </a:cubicBezTo>
                  <a:lnTo>
                    <a:pt x="511686" y="65190"/>
                  </a:lnTo>
                  <a:cubicBezTo>
                    <a:pt x="511686" y="88853"/>
                    <a:pt x="492503" y="108036"/>
                    <a:pt x="468840" y="108036"/>
                  </a:cubicBezTo>
                  <a:lnTo>
                    <a:pt x="42846" y="108036"/>
                  </a:lnTo>
                  <a:cubicBezTo>
                    <a:pt x="19183" y="108036"/>
                    <a:pt x="0" y="88853"/>
                    <a:pt x="0" y="65190"/>
                  </a:cubicBezTo>
                  <a:lnTo>
                    <a:pt x="0" y="42846"/>
                  </a:lnTo>
                  <a:cubicBezTo>
                    <a:pt x="0" y="19183"/>
                    <a:pt x="19183" y="0"/>
                    <a:pt x="42846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511686" cy="146136"/>
            </a:xfrm>
            <a:prstGeom prst="rect">
              <a:avLst/>
            </a:prstGeom>
          </p:spPr>
          <p:txBody>
            <a:bodyPr lIns="47233" tIns="47233" rIns="47233" bIns="47233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>
            <a:off x="2352376" y="4617701"/>
            <a:ext cx="261011" cy="564349"/>
          </a:xfrm>
          <a:custGeom>
            <a:avLst/>
            <a:gdLst/>
            <a:ahLst/>
            <a:cxnLst/>
            <a:rect l="l" t="t" r="r" b="b"/>
            <a:pathLst>
              <a:path w="261011" h="564349">
                <a:moveTo>
                  <a:pt x="0" y="0"/>
                </a:moveTo>
                <a:lnTo>
                  <a:pt x="261011" y="0"/>
                </a:lnTo>
                <a:lnTo>
                  <a:pt x="261011" y="564349"/>
                </a:lnTo>
                <a:lnTo>
                  <a:pt x="0" y="5643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46"/>
          <p:cNvSpPr/>
          <p:nvPr/>
        </p:nvSpPr>
        <p:spPr>
          <a:xfrm>
            <a:off x="3885317" y="3059777"/>
            <a:ext cx="261011" cy="564349"/>
          </a:xfrm>
          <a:custGeom>
            <a:avLst/>
            <a:gdLst/>
            <a:ahLst/>
            <a:cxnLst/>
            <a:rect l="l" t="t" r="r" b="b"/>
            <a:pathLst>
              <a:path w="261011" h="564349">
                <a:moveTo>
                  <a:pt x="0" y="0"/>
                </a:moveTo>
                <a:lnTo>
                  <a:pt x="261011" y="0"/>
                </a:lnTo>
                <a:lnTo>
                  <a:pt x="261011" y="564348"/>
                </a:lnTo>
                <a:lnTo>
                  <a:pt x="0" y="5643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4650064" y="5381283"/>
            <a:ext cx="261011" cy="564349"/>
          </a:xfrm>
          <a:custGeom>
            <a:avLst/>
            <a:gdLst/>
            <a:ahLst/>
            <a:cxnLst/>
            <a:rect l="l" t="t" r="r" b="b"/>
            <a:pathLst>
              <a:path w="261011" h="564349">
                <a:moveTo>
                  <a:pt x="0" y="0"/>
                </a:moveTo>
                <a:lnTo>
                  <a:pt x="261012" y="0"/>
                </a:lnTo>
                <a:lnTo>
                  <a:pt x="261012" y="564349"/>
                </a:lnTo>
                <a:lnTo>
                  <a:pt x="0" y="56434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TextBox 48"/>
          <p:cNvSpPr txBox="1"/>
          <p:nvPr/>
        </p:nvSpPr>
        <p:spPr>
          <a:xfrm>
            <a:off x="4847408" y="4028060"/>
            <a:ext cx="1102647" cy="65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Nairobi (Konza SEZ), Kenya</a:t>
            </a:r>
          </a:p>
        </p:txBody>
      </p:sp>
      <p:sp>
        <p:nvSpPr>
          <p:cNvPr id="49" name="AutoShape 49"/>
          <p:cNvSpPr/>
          <p:nvPr/>
        </p:nvSpPr>
        <p:spPr>
          <a:xfrm>
            <a:off x="4437284" y="3705191"/>
            <a:ext cx="326510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0" name="AutoShape 50"/>
          <p:cNvSpPr/>
          <p:nvPr/>
        </p:nvSpPr>
        <p:spPr>
          <a:xfrm flipH="1" flipV="1">
            <a:off x="5013633" y="4565771"/>
            <a:ext cx="0" cy="32005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Box 51"/>
          <p:cNvSpPr txBox="1"/>
          <p:nvPr/>
        </p:nvSpPr>
        <p:spPr>
          <a:xfrm>
            <a:off x="402719" y="7127328"/>
            <a:ext cx="2094148" cy="441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NOVAA Base at</a:t>
            </a:r>
          </a:p>
          <a:p>
            <a:pPr algn="ctr">
              <a:lnSpc>
                <a:spcPts val="1714"/>
              </a:lnSpc>
            </a:pPr>
            <a:r>
              <a:rPr lang="en-US" sz="1224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Cape Town, South Africa</a:t>
            </a:r>
          </a:p>
        </p:txBody>
      </p:sp>
      <p:sp>
        <p:nvSpPr>
          <p:cNvPr id="52" name="AutoShape 52"/>
          <p:cNvSpPr/>
          <p:nvPr/>
        </p:nvSpPr>
        <p:spPr>
          <a:xfrm flipH="1" flipV="1">
            <a:off x="4763794" y="3211217"/>
            <a:ext cx="0" cy="5023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53" name="AutoShape 53"/>
          <p:cNvSpPr/>
          <p:nvPr/>
        </p:nvSpPr>
        <p:spPr>
          <a:xfrm flipH="1" flipV="1">
            <a:off x="2196499" y="5531615"/>
            <a:ext cx="0" cy="5023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arrow" w="med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4" name="AutoShape 54"/>
          <p:cNvSpPr/>
          <p:nvPr/>
        </p:nvSpPr>
        <p:spPr>
          <a:xfrm>
            <a:off x="2579942" y="7253954"/>
            <a:ext cx="0" cy="161082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5" name="AutoShape 55"/>
          <p:cNvSpPr/>
          <p:nvPr/>
        </p:nvSpPr>
        <p:spPr>
          <a:xfrm>
            <a:off x="2571580" y="8855830"/>
            <a:ext cx="637210" cy="44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6" name="AutoShape 56"/>
          <p:cNvSpPr/>
          <p:nvPr/>
        </p:nvSpPr>
        <p:spPr>
          <a:xfrm>
            <a:off x="2172638" y="7253732"/>
            <a:ext cx="415665" cy="22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arrow" w="med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7" name="Group 57"/>
          <p:cNvGrpSpPr/>
          <p:nvPr/>
        </p:nvGrpSpPr>
        <p:grpSpPr>
          <a:xfrm>
            <a:off x="551600" y="1637602"/>
            <a:ext cx="8961207" cy="435616"/>
            <a:chOff x="0" y="0"/>
            <a:chExt cx="2360153" cy="11473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360153" cy="114730"/>
            </a:xfrm>
            <a:custGeom>
              <a:avLst/>
              <a:gdLst/>
              <a:ahLst/>
              <a:cxnLst/>
              <a:rect l="l" t="t" r="r" b="b"/>
              <a:pathLst>
                <a:path w="2360153" h="114730">
                  <a:moveTo>
                    <a:pt x="0" y="0"/>
                  </a:moveTo>
                  <a:lnTo>
                    <a:pt x="2360153" y="0"/>
                  </a:lnTo>
                  <a:lnTo>
                    <a:pt x="2360153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2360153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9986141" y="1640574"/>
            <a:ext cx="7842524" cy="435616"/>
            <a:chOff x="0" y="0"/>
            <a:chExt cx="2065521" cy="11473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2065521" cy="114730"/>
            </a:xfrm>
            <a:custGeom>
              <a:avLst/>
              <a:gdLst/>
              <a:ahLst/>
              <a:cxnLst/>
              <a:rect l="l" t="t" r="r" b="b"/>
              <a:pathLst>
                <a:path w="2065521" h="114730">
                  <a:moveTo>
                    <a:pt x="0" y="0"/>
                  </a:moveTo>
                  <a:lnTo>
                    <a:pt x="2065521" y="0"/>
                  </a:lnTo>
                  <a:lnTo>
                    <a:pt x="206552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206552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63" name="Freeform 63"/>
          <p:cNvSpPr/>
          <p:nvPr/>
        </p:nvSpPr>
        <p:spPr>
          <a:xfrm>
            <a:off x="4491312" y="8607171"/>
            <a:ext cx="171996" cy="651129"/>
          </a:xfrm>
          <a:custGeom>
            <a:avLst/>
            <a:gdLst/>
            <a:ahLst/>
            <a:cxnLst/>
            <a:rect l="l" t="t" r="r" b="b"/>
            <a:pathLst>
              <a:path w="171996" h="651129">
                <a:moveTo>
                  <a:pt x="0" y="0"/>
                </a:moveTo>
                <a:lnTo>
                  <a:pt x="171997" y="0"/>
                </a:lnTo>
                <a:lnTo>
                  <a:pt x="171997" y="651129"/>
                </a:lnTo>
                <a:lnTo>
                  <a:pt x="0" y="6511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4" name="TextBox 64"/>
          <p:cNvSpPr txBox="1"/>
          <p:nvPr/>
        </p:nvSpPr>
        <p:spPr>
          <a:xfrm>
            <a:off x="6862802" y="5644108"/>
            <a:ext cx="2160612" cy="273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Strategic Impact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6567357" y="6139057"/>
            <a:ext cx="2751502" cy="48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53"/>
              </a:lnSpc>
            </a:pPr>
            <a:r>
              <a:rPr lang="en-US" sz="1395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Africa: </a:t>
            </a: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Competitive force in global heath markets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6567357" y="6988345"/>
            <a:ext cx="2751502" cy="48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53"/>
              </a:lnSpc>
            </a:pPr>
            <a:r>
              <a:rPr lang="en-US" sz="1395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Donors: </a:t>
            </a: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Funds a self-sustaining ecosystem 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567357" y="7850864"/>
            <a:ext cx="2751502" cy="488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53"/>
              </a:lnSpc>
            </a:pPr>
            <a:r>
              <a:rPr lang="en-US" sz="1395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Biotechnology Partners: </a:t>
            </a: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Market access, Protects IP, no CapEx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6567357" y="8711067"/>
            <a:ext cx="2751502" cy="486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953"/>
              </a:lnSpc>
            </a:pPr>
            <a:r>
              <a:rPr lang="en-US" sz="1395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VaccineCo: </a:t>
            </a: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Africa’s anchor and world’s bridge in vaccine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6673199" y="2359163"/>
            <a:ext cx="2539818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Special Economic Zones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6367536" y="2797156"/>
            <a:ext cx="3034111" cy="2483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4398" lvl="1" indent="-172199" algn="just">
              <a:lnSpc>
                <a:spcPts val="2233"/>
              </a:lnSpc>
              <a:buFont typeface="Arial"/>
              <a:buChar char="•"/>
            </a:pPr>
            <a:r>
              <a:rPr lang="en-US" sz="1595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Attracts biotechnology companies</a:t>
            </a:r>
            <a:r>
              <a:rPr lang="en-US" sz="15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from around the world</a:t>
            </a:r>
          </a:p>
          <a:p>
            <a:pPr marL="344398" lvl="1" indent="-172199" algn="just">
              <a:lnSpc>
                <a:spcPts val="2233"/>
              </a:lnSpc>
              <a:buFont typeface="Arial"/>
              <a:buChar char="•"/>
            </a:pPr>
            <a:r>
              <a:rPr lang="en-US" sz="15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SEZ set in each region in a phased manner, </a:t>
            </a:r>
            <a:r>
              <a:rPr lang="en-US" sz="1595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starting with West Africa</a:t>
            </a:r>
          </a:p>
          <a:p>
            <a:pPr marL="344398" lvl="1" indent="-172199" algn="just">
              <a:lnSpc>
                <a:spcPts val="2233"/>
              </a:lnSpc>
              <a:buFont typeface="Arial"/>
              <a:buChar char="•"/>
            </a:pPr>
            <a:r>
              <a:rPr lang="en-US" sz="1595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Fiscal relief</a:t>
            </a:r>
            <a:r>
              <a:rPr lang="en-US" sz="15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with tax breaks</a:t>
            </a:r>
          </a:p>
          <a:p>
            <a:pPr marL="344398" lvl="1" indent="-172199" algn="l">
              <a:lnSpc>
                <a:spcPts val="2233"/>
              </a:lnSpc>
              <a:buFont typeface="Arial"/>
              <a:buChar char="•"/>
            </a:pPr>
            <a:r>
              <a:rPr lang="en-US" sz="15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Creates </a:t>
            </a:r>
            <a:r>
              <a:rPr lang="en-US" sz="1595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customs efficiency</a:t>
            </a:r>
            <a:r>
              <a:rPr lang="en-US" sz="15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&amp; cluster effect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501467" y="7702271"/>
            <a:ext cx="1896651" cy="223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Regulatory Strength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499709" y="8110516"/>
            <a:ext cx="1896651" cy="223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Infrastructure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501467" y="8525471"/>
            <a:ext cx="1896651" cy="223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Political Capital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501467" y="8940425"/>
            <a:ext cx="1896651" cy="223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Market Access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3618130" y="2667455"/>
            <a:ext cx="2172199" cy="439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Cairo (Alexandria SEZ), Egypt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710402" y="6063317"/>
            <a:ext cx="2000024" cy="439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14"/>
              </a:lnSpc>
            </a:pPr>
            <a:r>
              <a:rPr lang="en-US" sz="1224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Lagos (Lekki SEZ),</a:t>
            </a:r>
          </a:p>
          <a:p>
            <a:pPr algn="ctr">
              <a:lnSpc>
                <a:spcPts val="1714"/>
              </a:lnSpc>
            </a:pPr>
            <a:r>
              <a:rPr lang="en-US" sz="1224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Nigeria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1048181" y="1669469"/>
            <a:ext cx="7968044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 Capability Models: A Comparative Lens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551600" y="328781"/>
            <a:ext cx="16100292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Strategy S &amp; E: Anchoring NOVAA in </a:t>
            </a:r>
            <a:r>
              <a:rPr lang="en-US" sz="2900" b="1">
                <a:solidFill>
                  <a:srgbClr val="E02C28"/>
                </a:solidFill>
                <a:latin typeface="Inter Bold"/>
                <a:ea typeface="Inter Bold"/>
                <a:cs typeface="Inter Bold"/>
                <a:sym typeface="Inter Bold"/>
              </a:rPr>
              <a:t>South Africa,</a:t>
            </a:r>
            <a:r>
              <a:rPr lang="en-US" sz="2900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 gateway to vaccine sovereignty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0723928" y="1671990"/>
            <a:ext cx="6366950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Competitor Benchmarking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567803" y="856290"/>
            <a:ext cx="15523121" cy="30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South Africa provides the optimal base for NOVAA, with SEZs enabling swift expansion into Africa’s fastest-growing markets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573979" y="2225140"/>
            <a:ext cx="4697365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South Africa &gt; Nigeria &gt; Egypt &gt; Kenya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4752158" y="8578596"/>
            <a:ext cx="1896651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SA, Launch of NOVAA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4752158" y="8827255"/>
            <a:ext cx="1896651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SEZ Zones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4752158" y="9067165"/>
            <a:ext cx="1896651" cy="191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40"/>
              </a:lnSpc>
            </a:pPr>
            <a:r>
              <a:rPr lang="en-US" sz="11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Other Regions</a:t>
            </a:r>
          </a:p>
        </p:txBody>
      </p:sp>
      <p:sp>
        <p:nvSpPr>
          <p:cNvPr id="88" name="AutoShape 88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9" name="TextBox 89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7686665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94" name="TextBox 65">
            <a:extLst>
              <a:ext uri="{FF2B5EF4-FFF2-40B4-BE49-F238E27FC236}">
                <a16:creationId xmlns:a16="http://schemas.microsoft.com/office/drawing/2014/main" id="{1C0A0EBB-5A2F-999E-8EAE-F26F1C9190FA}"/>
              </a:ext>
            </a:extLst>
          </p:cNvPr>
          <p:cNvSpPr txBox="1"/>
          <p:nvPr/>
        </p:nvSpPr>
        <p:spPr>
          <a:xfrm>
            <a:off x="10591800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chemeClr val="bg1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95" name="Picture 94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725A3217-F960-1F20-8A29-776AC84DCD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  <p:pic>
        <p:nvPicPr>
          <p:cNvPr id="96" name="Picture 95" descr="A screen shot of a computer screen&#10;&#10;AI-generated content may be incorrect.">
            <a:extLst>
              <a:ext uri="{FF2B5EF4-FFF2-40B4-BE49-F238E27FC236}">
                <a16:creationId xmlns:a16="http://schemas.microsoft.com/office/drawing/2014/main" id="{4FBEC575-F02F-1C12-C7FC-9D6D6877ABD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2736" t="20380" b="6812"/>
          <a:stretch>
            <a:fillRect/>
          </a:stretch>
        </p:blipFill>
        <p:spPr>
          <a:xfrm>
            <a:off x="9644383" y="2019300"/>
            <a:ext cx="8643622" cy="748973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17369" y="9544448"/>
            <a:ext cx="1165601" cy="597414"/>
          </a:xfrm>
          <a:custGeom>
            <a:avLst/>
            <a:gdLst/>
            <a:ahLst/>
            <a:cxnLst/>
            <a:rect l="l" t="t" r="r" b="b"/>
            <a:pathLst>
              <a:path w="1165601" h="597414">
                <a:moveTo>
                  <a:pt x="0" y="0"/>
                </a:moveTo>
                <a:lnTo>
                  <a:pt x="1165601" y="0"/>
                </a:lnTo>
                <a:lnTo>
                  <a:pt x="1165601" y="597414"/>
                </a:lnTo>
                <a:lnTo>
                  <a:pt x="0" y="59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2881" t="-140667" r="-30474" b="-140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976616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631607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289372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4" y="0"/>
                </a:lnTo>
                <a:lnTo>
                  <a:pt x="3616624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70600" y="9592291"/>
            <a:ext cx="3392223" cy="501728"/>
          </a:xfrm>
          <a:custGeom>
            <a:avLst/>
            <a:gdLst/>
            <a:ahLst/>
            <a:cxnLst/>
            <a:rect l="l" t="t" r="r" b="b"/>
            <a:pathLst>
              <a:path w="3392223" h="501728">
                <a:moveTo>
                  <a:pt x="0" y="0"/>
                </a:moveTo>
                <a:lnTo>
                  <a:pt x="3392223" y="0"/>
                </a:lnTo>
                <a:lnTo>
                  <a:pt x="33922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2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343855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4" y="0"/>
                </a:lnTo>
                <a:lnTo>
                  <a:pt x="3616624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" y="1755323"/>
            <a:ext cx="6117889" cy="476252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3218" y="1795096"/>
            <a:ext cx="6117889" cy="475517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09499" y="1878419"/>
            <a:ext cx="6117889" cy="476252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 flipV="1">
            <a:off x="1219200" y="4047589"/>
            <a:ext cx="3369627" cy="1542322"/>
          </a:xfrm>
          <a:prstGeom prst="line">
            <a:avLst/>
          </a:prstGeom>
          <a:ln w="38100" cap="flat">
            <a:solidFill>
              <a:srgbClr val="004AAD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" name="AutoShape 12"/>
          <p:cNvSpPr/>
          <p:nvPr/>
        </p:nvSpPr>
        <p:spPr>
          <a:xfrm flipV="1">
            <a:off x="7412174" y="3710603"/>
            <a:ext cx="3436123" cy="1968944"/>
          </a:xfrm>
          <a:prstGeom prst="line">
            <a:avLst/>
          </a:prstGeom>
          <a:ln w="38100" cap="flat">
            <a:solidFill>
              <a:srgbClr val="004AAD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AutoShape 13"/>
          <p:cNvSpPr/>
          <p:nvPr/>
        </p:nvSpPr>
        <p:spPr>
          <a:xfrm flipV="1">
            <a:off x="13246357" y="3031697"/>
            <a:ext cx="3445595" cy="2547950"/>
          </a:xfrm>
          <a:prstGeom prst="line">
            <a:avLst/>
          </a:prstGeom>
          <a:ln w="38100" cap="flat">
            <a:solidFill>
              <a:srgbClr val="004AAD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551600" y="328781"/>
            <a:ext cx="15429865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From Pipeline to Market Leadership: </a:t>
            </a:r>
            <a:r>
              <a:rPr lang="en-US" sz="2900" b="1">
                <a:solidFill>
                  <a:srgbClr val="E02C28"/>
                </a:solidFill>
                <a:latin typeface="Inter Bold"/>
                <a:ea typeface="Inter Bold"/>
                <a:cs typeface="Inter Bold"/>
                <a:sym typeface="Inter Bold"/>
              </a:rPr>
              <a:t>VaccineCo's Path to Vision 2040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36226" y="4345770"/>
            <a:ext cx="1048941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25.3% CAGR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02861" y="4231104"/>
            <a:ext cx="1014338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27.5% CAGR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766475" y="3943181"/>
            <a:ext cx="1048866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29.6% CAGR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43079" y="6341993"/>
            <a:ext cx="2386658" cy="891438"/>
            <a:chOff x="0" y="0"/>
            <a:chExt cx="620330" cy="23169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20330" cy="231699"/>
            </a:xfrm>
            <a:custGeom>
              <a:avLst/>
              <a:gdLst/>
              <a:ahLst/>
              <a:cxnLst/>
              <a:rect l="l" t="t" r="r" b="b"/>
              <a:pathLst>
                <a:path w="620330" h="231699">
                  <a:moveTo>
                    <a:pt x="0" y="0"/>
                  </a:moveTo>
                  <a:lnTo>
                    <a:pt x="620330" y="0"/>
                  </a:lnTo>
                  <a:lnTo>
                    <a:pt x="620330" y="231699"/>
                  </a:lnTo>
                  <a:lnTo>
                    <a:pt x="0" y="231699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620330" cy="2697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43079" y="7397510"/>
            <a:ext cx="2386658" cy="799163"/>
            <a:chOff x="0" y="0"/>
            <a:chExt cx="620330" cy="20771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20330" cy="207715"/>
            </a:xfrm>
            <a:custGeom>
              <a:avLst/>
              <a:gdLst/>
              <a:ahLst/>
              <a:cxnLst/>
              <a:rect l="l" t="t" r="r" b="b"/>
              <a:pathLst>
                <a:path w="620330" h="207715">
                  <a:moveTo>
                    <a:pt x="0" y="0"/>
                  </a:moveTo>
                  <a:lnTo>
                    <a:pt x="620330" y="0"/>
                  </a:lnTo>
                  <a:lnTo>
                    <a:pt x="620330" y="207715"/>
                  </a:lnTo>
                  <a:lnTo>
                    <a:pt x="0" y="207715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620330" cy="245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32766" y="6555938"/>
            <a:ext cx="3207285" cy="353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7"/>
              </a:lnSpc>
            </a:pPr>
            <a:r>
              <a:rPr lang="en-US" sz="2026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Sources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543079" y="8364360"/>
            <a:ext cx="2386658" cy="799163"/>
            <a:chOff x="0" y="0"/>
            <a:chExt cx="620330" cy="207715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20330" cy="207715"/>
            </a:xfrm>
            <a:custGeom>
              <a:avLst/>
              <a:gdLst/>
              <a:ahLst/>
              <a:cxnLst/>
              <a:rect l="l" t="t" r="r" b="b"/>
              <a:pathLst>
                <a:path w="620330" h="207715">
                  <a:moveTo>
                    <a:pt x="0" y="0"/>
                  </a:moveTo>
                  <a:lnTo>
                    <a:pt x="620330" y="0"/>
                  </a:lnTo>
                  <a:lnTo>
                    <a:pt x="620330" y="207715"/>
                  </a:lnTo>
                  <a:lnTo>
                    <a:pt x="0" y="207715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620330" cy="2458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120516" y="6889575"/>
            <a:ext cx="3352245" cy="441413"/>
            <a:chOff x="0" y="0"/>
            <a:chExt cx="871301" cy="11473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71301" cy="114730"/>
            </a:xfrm>
            <a:custGeom>
              <a:avLst/>
              <a:gdLst/>
              <a:ahLst/>
              <a:cxnLst/>
              <a:rect l="l" t="t" r="r" b="b"/>
              <a:pathLst>
                <a:path w="871301" h="114730">
                  <a:moveTo>
                    <a:pt x="0" y="0"/>
                  </a:moveTo>
                  <a:lnTo>
                    <a:pt x="871301" y="0"/>
                  </a:lnTo>
                  <a:lnTo>
                    <a:pt x="87130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87130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780063" y="6889575"/>
            <a:ext cx="3352245" cy="441413"/>
            <a:chOff x="0" y="0"/>
            <a:chExt cx="871301" cy="11473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71301" cy="114730"/>
            </a:xfrm>
            <a:custGeom>
              <a:avLst/>
              <a:gdLst/>
              <a:ahLst/>
              <a:cxnLst/>
              <a:rect l="l" t="t" r="r" b="b"/>
              <a:pathLst>
                <a:path w="871301" h="114730">
                  <a:moveTo>
                    <a:pt x="0" y="0"/>
                  </a:moveTo>
                  <a:lnTo>
                    <a:pt x="871301" y="0"/>
                  </a:lnTo>
                  <a:lnTo>
                    <a:pt x="87130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87130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0439611" y="6889575"/>
            <a:ext cx="3352245" cy="441413"/>
            <a:chOff x="0" y="0"/>
            <a:chExt cx="871301" cy="11473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71301" cy="114730"/>
            </a:xfrm>
            <a:custGeom>
              <a:avLst/>
              <a:gdLst/>
              <a:ahLst/>
              <a:cxnLst/>
              <a:rect l="l" t="t" r="r" b="b"/>
              <a:pathLst>
                <a:path w="871301" h="114730">
                  <a:moveTo>
                    <a:pt x="0" y="0"/>
                  </a:moveTo>
                  <a:lnTo>
                    <a:pt x="871301" y="0"/>
                  </a:lnTo>
                  <a:lnTo>
                    <a:pt x="87130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87130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14099158" y="6889575"/>
            <a:ext cx="3352245" cy="441413"/>
            <a:chOff x="0" y="0"/>
            <a:chExt cx="871301" cy="11473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71301" cy="114730"/>
            </a:xfrm>
            <a:custGeom>
              <a:avLst/>
              <a:gdLst/>
              <a:ahLst/>
              <a:cxnLst/>
              <a:rect l="l" t="t" r="r" b="b"/>
              <a:pathLst>
                <a:path w="871301" h="114730">
                  <a:moveTo>
                    <a:pt x="0" y="0"/>
                  </a:moveTo>
                  <a:lnTo>
                    <a:pt x="871301" y="0"/>
                  </a:lnTo>
                  <a:lnTo>
                    <a:pt x="87130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87130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3120516" y="6326231"/>
            <a:ext cx="7011792" cy="441413"/>
            <a:chOff x="0" y="0"/>
            <a:chExt cx="1822475" cy="11473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822475" cy="114730"/>
            </a:xfrm>
            <a:custGeom>
              <a:avLst/>
              <a:gdLst/>
              <a:ahLst/>
              <a:cxnLst/>
              <a:rect l="l" t="t" r="r" b="b"/>
              <a:pathLst>
                <a:path w="1822475" h="114730">
                  <a:moveTo>
                    <a:pt x="0" y="0"/>
                  </a:moveTo>
                  <a:lnTo>
                    <a:pt x="1822475" y="0"/>
                  </a:lnTo>
                  <a:lnTo>
                    <a:pt x="1822475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1822475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10439611" y="6326231"/>
            <a:ext cx="7011792" cy="441413"/>
            <a:chOff x="0" y="0"/>
            <a:chExt cx="1822475" cy="11473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822475" cy="114730"/>
            </a:xfrm>
            <a:custGeom>
              <a:avLst/>
              <a:gdLst/>
              <a:ahLst/>
              <a:cxnLst/>
              <a:rect l="l" t="t" r="r" b="b"/>
              <a:pathLst>
                <a:path w="1822475" h="114730">
                  <a:moveTo>
                    <a:pt x="0" y="0"/>
                  </a:moveTo>
                  <a:lnTo>
                    <a:pt x="1822475" y="0"/>
                  </a:lnTo>
                  <a:lnTo>
                    <a:pt x="1822475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1822475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5003850" y="6346493"/>
            <a:ext cx="3207285" cy="353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7"/>
              </a:lnSpc>
            </a:pPr>
            <a:r>
              <a:rPr lang="en-US" sz="2026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R&amp;D Partnerships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341865" y="6346493"/>
            <a:ext cx="3207285" cy="353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7"/>
              </a:lnSpc>
            </a:pPr>
            <a:r>
              <a:rPr lang="en-US" sz="2026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Tech Transfers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192421" y="6919361"/>
            <a:ext cx="320728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Total Cost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852544" y="6919361"/>
            <a:ext cx="320728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Who Funds It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0453306" y="6919361"/>
            <a:ext cx="320728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Total Cost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4099158" y="6919361"/>
            <a:ext cx="320728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Who Funds It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82017" y="7451167"/>
            <a:ext cx="2347719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Short Term</a:t>
            </a:r>
          </a:p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0-5 Years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62548" y="8380563"/>
            <a:ext cx="2347719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Long Term</a:t>
            </a:r>
          </a:p>
          <a:p>
            <a:pPr algn="ctr">
              <a:lnSpc>
                <a:spcPts val="2520"/>
              </a:lnSpc>
            </a:pPr>
            <a:r>
              <a:rPr lang="en-US" sz="18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5+ Years</a:t>
            </a:r>
          </a:p>
        </p:txBody>
      </p:sp>
      <p:sp>
        <p:nvSpPr>
          <p:cNvPr id="54" name="AutoShape 54"/>
          <p:cNvSpPr/>
          <p:nvPr/>
        </p:nvSpPr>
        <p:spPr>
          <a:xfrm flipH="1">
            <a:off x="3063737" y="8267208"/>
            <a:ext cx="14330887" cy="0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5" name="AutoShape 55"/>
          <p:cNvSpPr/>
          <p:nvPr/>
        </p:nvSpPr>
        <p:spPr>
          <a:xfrm flipH="1">
            <a:off x="6626412" y="7330988"/>
            <a:ext cx="0" cy="1832536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6" name="AutoShape 56"/>
          <p:cNvSpPr/>
          <p:nvPr/>
        </p:nvSpPr>
        <p:spPr>
          <a:xfrm>
            <a:off x="10286737" y="7330988"/>
            <a:ext cx="0" cy="1832536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7" name="AutoShape 57"/>
          <p:cNvSpPr/>
          <p:nvPr/>
        </p:nvSpPr>
        <p:spPr>
          <a:xfrm>
            <a:off x="13945507" y="7397510"/>
            <a:ext cx="0" cy="1832536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Box 58"/>
          <p:cNvSpPr txBox="1"/>
          <p:nvPr/>
        </p:nvSpPr>
        <p:spPr>
          <a:xfrm>
            <a:off x="3179069" y="7418360"/>
            <a:ext cx="310508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12.5 M Local</a:t>
            </a:r>
          </a:p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10 M Incremental Global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9" name="TextBox 59"/>
          <p:cNvSpPr txBox="1"/>
          <p:nvPr/>
        </p:nvSpPr>
        <p:spPr>
          <a:xfrm>
            <a:off x="3187558" y="8287653"/>
            <a:ext cx="3096592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140 M Local</a:t>
            </a:r>
          </a:p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28 M Incremental Global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6843646" y="7418360"/>
            <a:ext cx="3216182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• Gov’t/ NRF/Universities</a:t>
            </a:r>
          </a:p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• Donors (BMGF/Wellcome)</a:t>
            </a:r>
          </a:p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• Company</a:t>
            </a:r>
          </a:p>
          <a:p>
            <a:pPr algn="l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1" name="TextBox 61"/>
          <p:cNvSpPr txBox="1"/>
          <p:nvPr/>
        </p:nvSpPr>
        <p:spPr>
          <a:xfrm>
            <a:off x="6835345" y="8287653"/>
            <a:ext cx="2927909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• Gov’t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• Donors (BMGF/Wellcome)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• Dev Banks/IFC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• Company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11806681" y="7648716"/>
            <a:ext cx="535183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30 M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4054205" y="7418360"/>
            <a:ext cx="3545965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AVMA Milestone Payment (20M)</a:t>
            </a:r>
          </a:p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BMGF/Wellcome (10M)</a:t>
            </a:r>
          </a:p>
          <a:p>
            <a:pPr algn="l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11802082" y="8595874"/>
            <a:ext cx="505435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80 M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4054205" y="8287653"/>
            <a:ext cx="3397198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AVMA Milestone Payment (20M)</a:t>
            </a:r>
          </a:p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IFC (15M)</a:t>
            </a:r>
          </a:p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BMGF/Wellcome (30M)</a:t>
            </a:r>
          </a:p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Company (15M)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567803" y="883414"/>
            <a:ext cx="15523121" cy="30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A Strategic Roadmap for VaccineCo's Financial Growth and Global Impact from 2026 to 2040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551600" y="1677132"/>
            <a:ext cx="7777764" cy="435616"/>
            <a:chOff x="0" y="0"/>
            <a:chExt cx="2048465" cy="11473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2048464" cy="114730"/>
            </a:xfrm>
            <a:custGeom>
              <a:avLst/>
              <a:gdLst/>
              <a:ahLst/>
              <a:cxnLst/>
              <a:rect l="l" t="t" r="r" b="b"/>
              <a:pathLst>
                <a:path w="2048464" h="114730">
                  <a:moveTo>
                    <a:pt x="0" y="0"/>
                  </a:moveTo>
                  <a:lnTo>
                    <a:pt x="2048464" y="0"/>
                  </a:lnTo>
                  <a:lnTo>
                    <a:pt x="2048464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0" y="-38100"/>
              <a:ext cx="2048465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70" name="TextBox 70"/>
          <p:cNvSpPr txBox="1"/>
          <p:nvPr/>
        </p:nvSpPr>
        <p:spPr>
          <a:xfrm>
            <a:off x="1726883" y="1707354"/>
            <a:ext cx="5586955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Financial Projections (2026-2040)</a:t>
            </a:r>
          </a:p>
        </p:txBody>
      </p:sp>
      <p:sp>
        <p:nvSpPr>
          <p:cNvPr id="74" name="AutoShape 74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Box 75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7686665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4195012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80" name="TextBox 65">
            <a:extLst>
              <a:ext uri="{FF2B5EF4-FFF2-40B4-BE49-F238E27FC236}">
                <a16:creationId xmlns:a16="http://schemas.microsoft.com/office/drawing/2014/main" id="{A5895361-F544-E8A7-003D-AB3B70ADCE63}"/>
              </a:ext>
            </a:extLst>
          </p:cNvPr>
          <p:cNvSpPr txBox="1"/>
          <p:nvPr/>
        </p:nvSpPr>
        <p:spPr>
          <a:xfrm>
            <a:off x="10591800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chemeClr val="bg1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81" name="Picture 80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2BFB6110-F36F-E241-420F-7F2CD8E258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17369" y="9544448"/>
            <a:ext cx="1165601" cy="597414"/>
          </a:xfrm>
          <a:custGeom>
            <a:avLst/>
            <a:gdLst/>
            <a:ahLst/>
            <a:cxnLst/>
            <a:rect l="l" t="t" r="r" b="b"/>
            <a:pathLst>
              <a:path w="1165601" h="597414">
                <a:moveTo>
                  <a:pt x="0" y="0"/>
                </a:moveTo>
                <a:lnTo>
                  <a:pt x="1165601" y="0"/>
                </a:lnTo>
                <a:lnTo>
                  <a:pt x="1165601" y="597414"/>
                </a:lnTo>
                <a:lnTo>
                  <a:pt x="0" y="59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2881" t="-140667" r="-30474" b="-140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9976616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631607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289372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4" y="0"/>
                </a:lnTo>
                <a:lnTo>
                  <a:pt x="3616624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70600" y="9592291"/>
            <a:ext cx="3392223" cy="501728"/>
          </a:xfrm>
          <a:custGeom>
            <a:avLst/>
            <a:gdLst/>
            <a:ahLst/>
            <a:cxnLst/>
            <a:rect l="l" t="t" r="r" b="b"/>
            <a:pathLst>
              <a:path w="3392223" h="501728">
                <a:moveTo>
                  <a:pt x="0" y="0"/>
                </a:moveTo>
                <a:lnTo>
                  <a:pt x="3392223" y="0"/>
                </a:lnTo>
                <a:lnTo>
                  <a:pt x="33922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23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343855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4" y="0"/>
                </a:lnTo>
                <a:lnTo>
                  <a:pt x="3616624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595746" y="1685768"/>
            <a:ext cx="8257019" cy="435616"/>
            <a:chOff x="0" y="0"/>
            <a:chExt cx="2174688" cy="1147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74688" cy="114730"/>
            </a:xfrm>
            <a:custGeom>
              <a:avLst/>
              <a:gdLst/>
              <a:ahLst/>
              <a:cxnLst/>
              <a:rect l="l" t="t" r="r" b="b"/>
              <a:pathLst>
                <a:path w="2174688" h="114730">
                  <a:moveTo>
                    <a:pt x="0" y="0"/>
                  </a:moveTo>
                  <a:lnTo>
                    <a:pt x="2174688" y="0"/>
                  </a:lnTo>
                  <a:lnTo>
                    <a:pt x="2174688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174688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10046" y="7883915"/>
            <a:ext cx="5482900" cy="1374385"/>
            <a:chOff x="0" y="0"/>
            <a:chExt cx="1969016" cy="49356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969016" cy="493569"/>
            </a:xfrm>
            <a:custGeom>
              <a:avLst/>
              <a:gdLst/>
              <a:ahLst/>
              <a:cxnLst/>
              <a:rect l="l" t="t" r="r" b="b"/>
              <a:pathLst>
                <a:path w="1969016" h="493569">
                  <a:moveTo>
                    <a:pt x="14120" y="0"/>
                  </a:moveTo>
                  <a:lnTo>
                    <a:pt x="1954896" y="0"/>
                  </a:lnTo>
                  <a:cubicBezTo>
                    <a:pt x="1958641" y="0"/>
                    <a:pt x="1962233" y="1488"/>
                    <a:pt x="1964881" y="4136"/>
                  </a:cubicBezTo>
                  <a:cubicBezTo>
                    <a:pt x="1967529" y="6784"/>
                    <a:pt x="1969016" y="10375"/>
                    <a:pt x="1969016" y="14120"/>
                  </a:cubicBezTo>
                  <a:lnTo>
                    <a:pt x="1969016" y="479448"/>
                  </a:lnTo>
                  <a:cubicBezTo>
                    <a:pt x="1969016" y="483193"/>
                    <a:pt x="1967529" y="486785"/>
                    <a:pt x="1964881" y="489433"/>
                  </a:cubicBezTo>
                  <a:cubicBezTo>
                    <a:pt x="1962233" y="492081"/>
                    <a:pt x="1958641" y="493569"/>
                    <a:pt x="1954896" y="493569"/>
                  </a:cubicBezTo>
                  <a:lnTo>
                    <a:pt x="14120" y="493569"/>
                  </a:lnTo>
                  <a:cubicBezTo>
                    <a:pt x="10375" y="493569"/>
                    <a:pt x="6784" y="492081"/>
                    <a:pt x="4136" y="489433"/>
                  </a:cubicBezTo>
                  <a:cubicBezTo>
                    <a:pt x="1488" y="486785"/>
                    <a:pt x="0" y="483193"/>
                    <a:pt x="0" y="479448"/>
                  </a:cubicBezTo>
                  <a:lnTo>
                    <a:pt x="0" y="14120"/>
                  </a:lnTo>
                  <a:cubicBezTo>
                    <a:pt x="0" y="10375"/>
                    <a:pt x="1488" y="6784"/>
                    <a:pt x="4136" y="4136"/>
                  </a:cubicBezTo>
                  <a:cubicBezTo>
                    <a:pt x="6784" y="1488"/>
                    <a:pt x="10375" y="0"/>
                    <a:pt x="14120" y="0"/>
                  </a:cubicBezTo>
                  <a:close/>
                </a:path>
              </a:pathLst>
            </a:custGeom>
            <a:solidFill>
              <a:srgbClr val="269B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969016" cy="531669"/>
            </a:xfrm>
            <a:prstGeom prst="rect">
              <a:avLst/>
            </a:prstGeom>
          </p:spPr>
          <p:txBody>
            <a:bodyPr lIns="46000" tIns="46000" rIns="46000" bIns="460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850886" y="8020352"/>
            <a:ext cx="1348454" cy="1237948"/>
          </a:xfrm>
          <a:custGeom>
            <a:avLst/>
            <a:gdLst/>
            <a:ahLst/>
            <a:cxnLst/>
            <a:rect l="l" t="t" r="r" b="b"/>
            <a:pathLst>
              <a:path w="1348454" h="1237948">
                <a:moveTo>
                  <a:pt x="0" y="0"/>
                </a:moveTo>
                <a:lnTo>
                  <a:pt x="1348454" y="0"/>
                </a:lnTo>
                <a:lnTo>
                  <a:pt x="1348454" y="1237948"/>
                </a:lnTo>
                <a:lnTo>
                  <a:pt x="0" y="12379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387" b="-438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6402550" y="7883915"/>
            <a:ext cx="5482900" cy="1374385"/>
            <a:chOff x="0" y="0"/>
            <a:chExt cx="1969016" cy="49356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69016" cy="493569"/>
            </a:xfrm>
            <a:custGeom>
              <a:avLst/>
              <a:gdLst/>
              <a:ahLst/>
              <a:cxnLst/>
              <a:rect l="l" t="t" r="r" b="b"/>
              <a:pathLst>
                <a:path w="1969016" h="493569">
                  <a:moveTo>
                    <a:pt x="14120" y="0"/>
                  </a:moveTo>
                  <a:lnTo>
                    <a:pt x="1954896" y="0"/>
                  </a:lnTo>
                  <a:cubicBezTo>
                    <a:pt x="1958641" y="0"/>
                    <a:pt x="1962233" y="1488"/>
                    <a:pt x="1964881" y="4136"/>
                  </a:cubicBezTo>
                  <a:cubicBezTo>
                    <a:pt x="1967529" y="6784"/>
                    <a:pt x="1969016" y="10375"/>
                    <a:pt x="1969016" y="14120"/>
                  </a:cubicBezTo>
                  <a:lnTo>
                    <a:pt x="1969016" y="479448"/>
                  </a:lnTo>
                  <a:cubicBezTo>
                    <a:pt x="1969016" y="483193"/>
                    <a:pt x="1967529" y="486785"/>
                    <a:pt x="1964881" y="489433"/>
                  </a:cubicBezTo>
                  <a:cubicBezTo>
                    <a:pt x="1962233" y="492081"/>
                    <a:pt x="1958641" y="493569"/>
                    <a:pt x="1954896" y="493569"/>
                  </a:cubicBezTo>
                  <a:lnTo>
                    <a:pt x="14120" y="493569"/>
                  </a:lnTo>
                  <a:cubicBezTo>
                    <a:pt x="10375" y="493569"/>
                    <a:pt x="6784" y="492081"/>
                    <a:pt x="4136" y="489433"/>
                  </a:cubicBezTo>
                  <a:cubicBezTo>
                    <a:pt x="1488" y="486785"/>
                    <a:pt x="0" y="483193"/>
                    <a:pt x="0" y="479448"/>
                  </a:cubicBezTo>
                  <a:lnTo>
                    <a:pt x="0" y="14120"/>
                  </a:lnTo>
                  <a:cubicBezTo>
                    <a:pt x="0" y="10375"/>
                    <a:pt x="1488" y="6784"/>
                    <a:pt x="4136" y="4136"/>
                  </a:cubicBezTo>
                  <a:cubicBezTo>
                    <a:pt x="6784" y="1488"/>
                    <a:pt x="10375" y="0"/>
                    <a:pt x="14120" y="0"/>
                  </a:cubicBezTo>
                  <a:close/>
                </a:path>
              </a:pathLst>
            </a:custGeom>
            <a:solidFill>
              <a:srgbClr val="F36D2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969016" cy="531669"/>
            </a:xfrm>
            <a:prstGeom prst="rect">
              <a:avLst/>
            </a:prstGeom>
          </p:spPr>
          <p:txBody>
            <a:bodyPr lIns="46000" tIns="46000" rIns="46000" bIns="460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6605331" y="7959418"/>
            <a:ext cx="1242429" cy="1242429"/>
          </a:xfrm>
          <a:custGeom>
            <a:avLst/>
            <a:gdLst/>
            <a:ahLst/>
            <a:cxnLst/>
            <a:rect l="l" t="t" r="r" b="b"/>
            <a:pathLst>
              <a:path w="1242429" h="1242429">
                <a:moveTo>
                  <a:pt x="0" y="0"/>
                </a:moveTo>
                <a:lnTo>
                  <a:pt x="1242429" y="0"/>
                </a:lnTo>
                <a:lnTo>
                  <a:pt x="1242429" y="1242429"/>
                </a:lnTo>
                <a:lnTo>
                  <a:pt x="0" y="12424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12095000" y="7859611"/>
            <a:ext cx="5482900" cy="1374385"/>
            <a:chOff x="0" y="0"/>
            <a:chExt cx="1969016" cy="49356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69016" cy="493569"/>
            </a:xfrm>
            <a:custGeom>
              <a:avLst/>
              <a:gdLst/>
              <a:ahLst/>
              <a:cxnLst/>
              <a:rect l="l" t="t" r="r" b="b"/>
              <a:pathLst>
                <a:path w="1969016" h="493569">
                  <a:moveTo>
                    <a:pt x="14120" y="0"/>
                  </a:moveTo>
                  <a:lnTo>
                    <a:pt x="1954896" y="0"/>
                  </a:lnTo>
                  <a:cubicBezTo>
                    <a:pt x="1958641" y="0"/>
                    <a:pt x="1962233" y="1488"/>
                    <a:pt x="1964881" y="4136"/>
                  </a:cubicBezTo>
                  <a:cubicBezTo>
                    <a:pt x="1967529" y="6784"/>
                    <a:pt x="1969016" y="10375"/>
                    <a:pt x="1969016" y="14120"/>
                  </a:cubicBezTo>
                  <a:lnTo>
                    <a:pt x="1969016" y="479448"/>
                  </a:lnTo>
                  <a:cubicBezTo>
                    <a:pt x="1969016" y="483193"/>
                    <a:pt x="1967529" y="486785"/>
                    <a:pt x="1964881" y="489433"/>
                  </a:cubicBezTo>
                  <a:cubicBezTo>
                    <a:pt x="1962233" y="492081"/>
                    <a:pt x="1958641" y="493569"/>
                    <a:pt x="1954896" y="493569"/>
                  </a:cubicBezTo>
                  <a:lnTo>
                    <a:pt x="14120" y="493569"/>
                  </a:lnTo>
                  <a:cubicBezTo>
                    <a:pt x="10375" y="493569"/>
                    <a:pt x="6784" y="492081"/>
                    <a:pt x="4136" y="489433"/>
                  </a:cubicBezTo>
                  <a:cubicBezTo>
                    <a:pt x="1488" y="486785"/>
                    <a:pt x="0" y="483193"/>
                    <a:pt x="0" y="479448"/>
                  </a:cubicBezTo>
                  <a:lnTo>
                    <a:pt x="0" y="14120"/>
                  </a:lnTo>
                  <a:cubicBezTo>
                    <a:pt x="0" y="10375"/>
                    <a:pt x="1488" y="6784"/>
                    <a:pt x="4136" y="4136"/>
                  </a:cubicBezTo>
                  <a:cubicBezTo>
                    <a:pt x="6784" y="1488"/>
                    <a:pt x="10375" y="0"/>
                    <a:pt x="14120" y="0"/>
                  </a:cubicBezTo>
                  <a:close/>
                </a:path>
              </a:pathLst>
            </a:custGeom>
            <a:solidFill>
              <a:srgbClr val="19366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969016" cy="531669"/>
            </a:xfrm>
            <a:prstGeom prst="rect">
              <a:avLst/>
            </a:prstGeom>
          </p:spPr>
          <p:txBody>
            <a:bodyPr lIns="46000" tIns="46000" rIns="46000" bIns="460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384928" y="7959418"/>
            <a:ext cx="1252936" cy="1252936"/>
          </a:xfrm>
          <a:custGeom>
            <a:avLst/>
            <a:gdLst/>
            <a:ahLst/>
            <a:cxnLst/>
            <a:rect l="l" t="t" r="r" b="b"/>
            <a:pathLst>
              <a:path w="1252936" h="1252936">
                <a:moveTo>
                  <a:pt x="0" y="0"/>
                </a:moveTo>
                <a:lnTo>
                  <a:pt x="1252936" y="0"/>
                </a:lnTo>
                <a:lnTo>
                  <a:pt x="1252936" y="1252936"/>
                </a:lnTo>
                <a:lnTo>
                  <a:pt x="0" y="12529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3" name="Group 23"/>
          <p:cNvGrpSpPr/>
          <p:nvPr/>
        </p:nvGrpSpPr>
        <p:grpSpPr>
          <a:xfrm>
            <a:off x="710046" y="7176345"/>
            <a:ext cx="8257019" cy="435616"/>
            <a:chOff x="0" y="0"/>
            <a:chExt cx="2174688" cy="11473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174688" cy="114730"/>
            </a:xfrm>
            <a:custGeom>
              <a:avLst/>
              <a:gdLst/>
              <a:ahLst/>
              <a:cxnLst/>
              <a:rect l="l" t="t" r="r" b="b"/>
              <a:pathLst>
                <a:path w="2174688" h="114730">
                  <a:moveTo>
                    <a:pt x="0" y="0"/>
                  </a:moveTo>
                  <a:lnTo>
                    <a:pt x="2174688" y="0"/>
                  </a:lnTo>
                  <a:lnTo>
                    <a:pt x="2174688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2174688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 rot="5400000" flipH="1">
            <a:off x="1971761" y="5116106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455159" y="0"/>
                </a:moveTo>
                <a:lnTo>
                  <a:pt x="0" y="0"/>
                </a:lnTo>
                <a:lnTo>
                  <a:pt x="0" y="851462"/>
                </a:lnTo>
                <a:lnTo>
                  <a:pt x="455159" y="851462"/>
                </a:lnTo>
                <a:lnTo>
                  <a:pt x="455159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0" name="Group 30"/>
          <p:cNvGrpSpPr/>
          <p:nvPr/>
        </p:nvGrpSpPr>
        <p:grpSpPr>
          <a:xfrm>
            <a:off x="565799" y="2397609"/>
            <a:ext cx="3139575" cy="2905346"/>
            <a:chOff x="0" y="0"/>
            <a:chExt cx="812800" cy="7521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752161"/>
            </a:xfrm>
            <a:custGeom>
              <a:avLst/>
              <a:gdLst/>
              <a:ahLst/>
              <a:cxnLst/>
              <a:rect l="l" t="t" r="r" b="b"/>
              <a:pathLst>
                <a:path w="812800" h="752161">
                  <a:moveTo>
                    <a:pt x="49318" y="0"/>
                  </a:moveTo>
                  <a:lnTo>
                    <a:pt x="763482" y="0"/>
                  </a:lnTo>
                  <a:cubicBezTo>
                    <a:pt x="776562" y="0"/>
                    <a:pt x="789106" y="5196"/>
                    <a:pt x="798355" y="14445"/>
                  </a:cubicBezTo>
                  <a:cubicBezTo>
                    <a:pt x="807604" y="23694"/>
                    <a:pt x="812800" y="36238"/>
                    <a:pt x="812800" y="49318"/>
                  </a:cubicBezTo>
                  <a:lnTo>
                    <a:pt x="812800" y="702843"/>
                  </a:lnTo>
                  <a:cubicBezTo>
                    <a:pt x="812800" y="715923"/>
                    <a:pt x="807604" y="728467"/>
                    <a:pt x="798355" y="737716"/>
                  </a:cubicBezTo>
                  <a:cubicBezTo>
                    <a:pt x="789106" y="746965"/>
                    <a:pt x="776562" y="752161"/>
                    <a:pt x="763482" y="752161"/>
                  </a:cubicBezTo>
                  <a:lnTo>
                    <a:pt x="49318" y="752161"/>
                  </a:lnTo>
                  <a:cubicBezTo>
                    <a:pt x="36238" y="752161"/>
                    <a:pt x="23694" y="746965"/>
                    <a:pt x="14445" y="737716"/>
                  </a:cubicBezTo>
                  <a:cubicBezTo>
                    <a:pt x="5196" y="728467"/>
                    <a:pt x="0" y="715923"/>
                    <a:pt x="0" y="702843"/>
                  </a:cubicBezTo>
                  <a:lnTo>
                    <a:pt x="0" y="49318"/>
                  </a:lnTo>
                  <a:cubicBezTo>
                    <a:pt x="0" y="36238"/>
                    <a:pt x="5196" y="23694"/>
                    <a:pt x="14445" y="14445"/>
                  </a:cubicBezTo>
                  <a:cubicBezTo>
                    <a:pt x="23694" y="5196"/>
                    <a:pt x="36238" y="0"/>
                    <a:pt x="49318" y="0"/>
                  </a:cubicBezTo>
                  <a:close/>
                </a:path>
              </a:pathLst>
            </a:custGeom>
            <a:solidFill>
              <a:srgbClr val="FFE8D8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812800" cy="790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551600" y="328781"/>
            <a:ext cx="15969762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VaccineCo's model and funding sources </a:t>
            </a:r>
            <a:r>
              <a:rPr lang="en-US" sz="2900" b="1">
                <a:solidFill>
                  <a:srgbClr val="E02C28"/>
                </a:solidFill>
                <a:latin typeface="Inter Bold"/>
                <a:ea typeface="Inter Bold"/>
                <a:cs typeface="Inter Bold"/>
                <a:sym typeface="Inter Bold"/>
              </a:rPr>
              <a:t>drive UN sustainable development goals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284958" y="1714983"/>
            <a:ext cx="2448011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Roadmap to 2040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580483" y="8136563"/>
            <a:ext cx="3266786" cy="804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VaccineCo safeguards all ages through disease-preventing vaccines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119849" y="8131734"/>
            <a:ext cx="3574308" cy="804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VaccineCo strengthens infra through NOVAA, a Centre of Excellence driving vaccine R&amp;D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3935863" y="8086602"/>
            <a:ext cx="3304387" cy="804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VaccineCo expands vaccine access through global &amp; local R&amp;D and manufacturing partnerships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24166" y="7207762"/>
            <a:ext cx="7628781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Strategic alignment with UN Sustainable Development Goals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67803" y="883414"/>
            <a:ext cx="15953559" cy="306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A strategic imperative for long-term growth and impact, creating a virtuous cycle of public good and sustainable business growth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79618" y="2578584"/>
            <a:ext cx="2711936" cy="2483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Production of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drug substance of measles rubella (MR) vaccine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by contract manufacturing (eg.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Serum Institute of India)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as VaccineCo is doing</a:t>
            </a: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fill/finish for measles vaccine &amp; it is a priority vaccine for AVMA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4060849" y="2397609"/>
            <a:ext cx="3139575" cy="2916649"/>
            <a:chOff x="0" y="0"/>
            <a:chExt cx="812800" cy="755087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755087"/>
            </a:xfrm>
            <a:custGeom>
              <a:avLst/>
              <a:gdLst/>
              <a:ahLst/>
              <a:cxnLst/>
              <a:rect l="l" t="t" r="r" b="b"/>
              <a:pathLst>
                <a:path w="812800" h="755087">
                  <a:moveTo>
                    <a:pt x="49318" y="0"/>
                  </a:moveTo>
                  <a:lnTo>
                    <a:pt x="763482" y="0"/>
                  </a:lnTo>
                  <a:cubicBezTo>
                    <a:pt x="776562" y="0"/>
                    <a:pt x="789106" y="5196"/>
                    <a:pt x="798355" y="14445"/>
                  </a:cubicBezTo>
                  <a:cubicBezTo>
                    <a:pt x="807604" y="23694"/>
                    <a:pt x="812800" y="36238"/>
                    <a:pt x="812800" y="49318"/>
                  </a:cubicBezTo>
                  <a:lnTo>
                    <a:pt x="812800" y="705769"/>
                  </a:lnTo>
                  <a:cubicBezTo>
                    <a:pt x="812800" y="718849"/>
                    <a:pt x="807604" y="731393"/>
                    <a:pt x="798355" y="740642"/>
                  </a:cubicBezTo>
                  <a:cubicBezTo>
                    <a:pt x="789106" y="749891"/>
                    <a:pt x="776562" y="755087"/>
                    <a:pt x="763482" y="755087"/>
                  </a:cubicBezTo>
                  <a:lnTo>
                    <a:pt x="49318" y="755087"/>
                  </a:lnTo>
                  <a:cubicBezTo>
                    <a:pt x="36238" y="755087"/>
                    <a:pt x="23694" y="749891"/>
                    <a:pt x="14445" y="740642"/>
                  </a:cubicBezTo>
                  <a:cubicBezTo>
                    <a:pt x="5196" y="731393"/>
                    <a:pt x="0" y="718849"/>
                    <a:pt x="0" y="705769"/>
                  </a:cubicBezTo>
                  <a:lnTo>
                    <a:pt x="0" y="49318"/>
                  </a:lnTo>
                  <a:cubicBezTo>
                    <a:pt x="0" y="36238"/>
                    <a:pt x="5196" y="23694"/>
                    <a:pt x="14445" y="14445"/>
                  </a:cubicBezTo>
                  <a:cubicBezTo>
                    <a:pt x="23694" y="5196"/>
                    <a:pt x="36238" y="0"/>
                    <a:pt x="49318" y="0"/>
                  </a:cubicBezTo>
                  <a:close/>
                </a:path>
              </a:pathLst>
            </a:custGeom>
            <a:solidFill>
              <a:srgbClr val="D3F1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812800" cy="793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552849" y="2397609"/>
            <a:ext cx="3139575" cy="2916649"/>
            <a:chOff x="0" y="0"/>
            <a:chExt cx="812800" cy="755087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755087"/>
            </a:xfrm>
            <a:custGeom>
              <a:avLst/>
              <a:gdLst/>
              <a:ahLst/>
              <a:cxnLst/>
              <a:rect l="l" t="t" r="r" b="b"/>
              <a:pathLst>
                <a:path w="812800" h="755087">
                  <a:moveTo>
                    <a:pt x="49318" y="0"/>
                  </a:moveTo>
                  <a:lnTo>
                    <a:pt x="763482" y="0"/>
                  </a:lnTo>
                  <a:cubicBezTo>
                    <a:pt x="776562" y="0"/>
                    <a:pt x="789106" y="5196"/>
                    <a:pt x="798355" y="14445"/>
                  </a:cubicBezTo>
                  <a:cubicBezTo>
                    <a:pt x="807604" y="23694"/>
                    <a:pt x="812800" y="36238"/>
                    <a:pt x="812800" y="49318"/>
                  </a:cubicBezTo>
                  <a:lnTo>
                    <a:pt x="812800" y="705769"/>
                  </a:lnTo>
                  <a:cubicBezTo>
                    <a:pt x="812800" y="718849"/>
                    <a:pt x="807604" y="731393"/>
                    <a:pt x="798355" y="740642"/>
                  </a:cubicBezTo>
                  <a:cubicBezTo>
                    <a:pt x="789106" y="749891"/>
                    <a:pt x="776562" y="755087"/>
                    <a:pt x="763482" y="755087"/>
                  </a:cubicBezTo>
                  <a:lnTo>
                    <a:pt x="49318" y="755087"/>
                  </a:lnTo>
                  <a:cubicBezTo>
                    <a:pt x="36238" y="755087"/>
                    <a:pt x="23694" y="749891"/>
                    <a:pt x="14445" y="740642"/>
                  </a:cubicBezTo>
                  <a:cubicBezTo>
                    <a:pt x="5196" y="731393"/>
                    <a:pt x="0" y="718849"/>
                    <a:pt x="0" y="705769"/>
                  </a:cubicBezTo>
                  <a:lnTo>
                    <a:pt x="0" y="49318"/>
                  </a:lnTo>
                  <a:cubicBezTo>
                    <a:pt x="0" y="36238"/>
                    <a:pt x="5196" y="23694"/>
                    <a:pt x="14445" y="14445"/>
                  </a:cubicBezTo>
                  <a:cubicBezTo>
                    <a:pt x="23694" y="5196"/>
                    <a:pt x="36238" y="0"/>
                    <a:pt x="49318" y="0"/>
                  </a:cubicBezTo>
                  <a:close/>
                </a:path>
              </a:pathLst>
            </a:custGeom>
            <a:solidFill>
              <a:srgbClr val="FFE8D8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38100"/>
              <a:ext cx="812800" cy="793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1044849" y="2397609"/>
            <a:ext cx="3139575" cy="2916649"/>
            <a:chOff x="0" y="0"/>
            <a:chExt cx="812800" cy="755087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755087"/>
            </a:xfrm>
            <a:custGeom>
              <a:avLst/>
              <a:gdLst/>
              <a:ahLst/>
              <a:cxnLst/>
              <a:rect l="l" t="t" r="r" b="b"/>
              <a:pathLst>
                <a:path w="812800" h="755087">
                  <a:moveTo>
                    <a:pt x="49318" y="0"/>
                  </a:moveTo>
                  <a:lnTo>
                    <a:pt x="763482" y="0"/>
                  </a:lnTo>
                  <a:cubicBezTo>
                    <a:pt x="776562" y="0"/>
                    <a:pt x="789106" y="5196"/>
                    <a:pt x="798355" y="14445"/>
                  </a:cubicBezTo>
                  <a:cubicBezTo>
                    <a:pt x="807604" y="23694"/>
                    <a:pt x="812800" y="36238"/>
                    <a:pt x="812800" y="49318"/>
                  </a:cubicBezTo>
                  <a:lnTo>
                    <a:pt x="812800" y="705769"/>
                  </a:lnTo>
                  <a:cubicBezTo>
                    <a:pt x="812800" y="718849"/>
                    <a:pt x="807604" y="731393"/>
                    <a:pt x="798355" y="740642"/>
                  </a:cubicBezTo>
                  <a:cubicBezTo>
                    <a:pt x="789106" y="749891"/>
                    <a:pt x="776562" y="755087"/>
                    <a:pt x="763482" y="755087"/>
                  </a:cubicBezTo>
                  <a:lnTo>
                    <a:pt x="49318" y="755087"/>
                  </a:lnTo>
                  <a:cubicBezTo>
                    <a:pt x="36238" y="755087"/>
                    <a:pt x="23694" y="749891"/>
                    <a:pt x="14445" y="740642"/>
                  </a:cubicBezTo>
                  <a:cubicBezTo>
                    <a:pt x="5196" y="731393"/>
                    <a:pt x="0" y="718849"/>
                    <a:pt x="0" y="705769"/>
                  </a:cubicBezTo>
                  <a:lnTo>
                    <a:pt x="0" y="49318"/>
                  </a:lnTo>
                  <a:cubicBezTo>
                    <a:pt x="0" y="36238"/>
                    <a:pt x="5196" y="23694"/>
                    <a:pt x="14445" y="14445"/>
                  </a:cubicBezTo>
                  <a:cubicBezTo>
                    <a:pt x="23694" y="5196"/>
                    <a:pt x="36238" y="0"/>
                    <a:pt x="49318" y="0"/>
                  </a:cubicBezTo>
                  <a:close/>
                </a:path>
              </a:pathLst>
            </a:custGeom>
            <a:solidFill>
              <a:srgbClr val="D3F1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38100"/>
              <a:ext cx="812800" cy="7931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4536849" y="2397609"/>
            <a:ext cx="3139575" cy="2905346"/>
            <a:chOff x="0" y="0"/>
            <a:chExt cx="812800" cy="752161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812800" cy="752161"/>
            </a:xfrm>
            <a:custGeom>
              <a:avLst/>
              <a:gdLst/>
              <a:ahLst/>
              <a:cxnLst/>
              <a:rect l="l" t="t" r="r" b="b"/>
              <a:pathLst>
                <a:path w="812800" h="752161">
                  <a:moveTo>
                    <a:pt x="49318" y="0"/>
                  </a:moveTo>
                  <a:lnTo>
                    <a:pt x="763482" y="0"/>
                  </a:lnTo>
                  <a:cubicBezTo>
                    <a:pt x="776562" y="0"/>
                    <a:pt x="789106" y="5196"/>
                    <a:pt x="798355" y="14445"/>
                  </a:cubicBezTo>
                  <a:cubicBezTo>
                    <a:pt x="807604" y="23694"/>
                    <a:pt x="812800" y="36238"/>
                    <a:pt x="812800" y="49318"/>
                  </a:cubicBezTo>
                  <a:lnTo>
                    <a:pt x="812800" y="702843"/>
                  </a:lnTo>
                  <a:cubicBezTo>
                    <a:pt x="812800" y="715923"/>
                    <a:pt x="807604" y="728467"/>
                    <a:pt x="798355" y="737716"/>
                  </a:cubicBezTo>
                  <a:cubicBezTo>
                    <a:pt x="789106" y="746965"/>
                    <a:pt x="776562" y="752161"/>
                    <a:pt x="763482" y="752161"/>
                  </a:cubicBezTo>
                  <a:lnTo>
                    <a:pt x="49318" y="752161"/>
                  </a:lnTo>
                  <a:cubicBezTo>
                    <a:pt x="36238" y="752161"/>
                    <a:pt x="23694" y="746965"/>
                    <a:pt x="14445" y="737716"/>
                  </a:cubicBezTo>
                  <a:cubicBezTo>
                    <a:pt x="5196" y="728467"/>
                    <a:pt x="0" y="715923"/>
                    <a:pt x="0" y="702843"/>
                  </a:cubicBezTo>
                  <a:lnTo>
                    <a:pt x="0" y="49318"/>
                  </a:lnTo>
                  <a:cubicBezTo>
                    <a:pt x="0" y="36238"/>
                    <a:pt x="5196" y="23694"/>
                    <a:pt x="14445" y="14445"/>
                  </a:cubicBezTo>
                  <a:cubicBezTo>
                    <a:pt x="23694" y="5196"/>
                    <a:pt x="36238" y="0"/>
                    <a:pt x="49318" y="0"/>
                  </a:cubicBezTo>
                  <a:close/>
                </a:path>
              </a:pathLst>
            </a:custGeom>
            <a:solidFill>
              <a:srgbClr val="FFE8D8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812800" cy="790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4238412" y="2627918"/>
            <a:ext cx="2784449" cy="1880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Replicate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the strategy of the MR vaccine and start the production of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BCG vaccine for tuberculosis</a:t>
            </a:r>
            <a:r>
              <a:rPr lang="en-US" sz="1599">
                <a:solidFill>
                  <a:srgbClr val="B21B1C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because it has a similar live vaccine platform and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25% of global TB cases are in Africa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7850207" y="2627918"/>
            <a:ext cx="2587586" cy="2417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Launch the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NOVAA facility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our nexus for vaccine development. Built on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3 foundational pillars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of: Upstream Sovereignty &amp; R&amp;D Integration, End-to-End Manufacturing &amp; Workforce Orchestration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1276535" y="2627918"/>
            <a:ext cx="2676204" cy="2148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Start the production of the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malaria vaccine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due to its large impact on Africa backed by the research through NOVAA and tech transfers and process development through contract manufacturing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4796075" y="2627918"/>
            <a:ext cx="2621123" cy="1931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We capture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7%-9% of the African vaccine market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and achieve goal of being an end to end manufacturer and</a:t>
            </a:r>
            <a:r>
              <a:rPr lang="en-US" sz="1599">
                <a:solidFill>
                  <a:srgbClr val="B21B1C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contribute significantly to Vision 2040</a:t>
            </a:r>
          </a:p>
        </p:txBody>
      </p:sp>
      <p:grpSp>
        <p:nvGrpSpPr>
          <p:cNvPr id="57" name="Group 57"/>
          <p:cNvGrpSpPr/>
          <p:nvPr/>
        </p:nvGrpSpPr>
        <p:grpSpPr>
          <a:xfrm>
            <a:off x="567794" y="5930205"/>
            <a:ext cx="17268316" cy="721851"/>
            <a:chOff x="113" y="0"/>
            <a:chExt cx="23024421" cy="962468"/>
          </a:xfrm>
        </p:grpSpPr>
        <p:sp>
          <p:nvSpPr>
            <p:cNvPr id="58" name="AutoShape 58"/>
            <p:cNvSpPr/>
            <p:nvPr/>
          </p:nvSpPr>
          <p:spPr>
            <a:xfrm>
              <a:off x="113" y="415761"/>
              <a:ext cx="22680142" cy="44681"/>
            </a:xfrm>
            <a:prstGeom prst="line">
              <a:avLst/>
            </a:prstGeom>
            <a:ln w="1143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" name="Group 59"/>
            <p:cNvGrpSpPr/>
            <p:nvPr/>
          </p:nvGrpSpPr>
          <p:grpSpPr>
            <a:xfrm>
              <a:off x="1146041" y="0"/>
              <a:ext cx="2058936" cy="920884"/>
              <a:chOff x="0" y="0"/>
              <a:chExt cx="447240" cy="200033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447240" cy="200033"/>
              </a:xfrm>
              <a:custGeom>
                <a:avLst/>
                <a:gdLst/>
                <a:ahLst/>
                <a:cxnLst/>
                <a:rect l="l" t="t" r="r" b="b"/>
                <a:pathLst>
                  <a:path w="447240" h="200033">
                    <a:moveTo>
                      <a:pt x="0" y="0"/>
                    </a:moveTo>
                    <a:lnTo>
                      <a:pt x="447240" y="0"/>
                    </a:lnTo>
                    <a:lnTo>
                      <a:pt x="447240" y="200033"/>
                    </a:lnTo>
                    <a:lnTo>
                      <a:pt x="0" y="20003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0" y="-38100"/>
                <a:ext cx="447240" cy="2381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grpSp>
          <p:nvGrpSpPr>
            <p:cNvPr id="62" name="Group 62"/>
            <p:cNvGrpSpPr/>
            <p:nvPr/>
          </p:nvGrpSpPr>
          <p:grpSpPr>
            <a:xfrm>
              <a:off x="5764464" y="23098"/>
              <a:ext cx="2058936" cy="920884"/>
              <a:chOff x="0" y="0"/>
              <a:chExt cx="447240" cy="200033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447240" cy="200033"/>
              </a:xfrm>
              <a:custGeom>
                <a:avLst/>
                <a:gdLst/>
                <a:ahLst/>
                <a:cxnLst/>
                <a:rect l="l" t="t" r="r" b="b"/>
                <a:pathLst>
                  <a:path w="447240" h="200033">
                    <a:moveTo>
                      <a:pt x="0" y="0"/>
                    </a:moveTo>
                    <a:lnTo>
                      <a:pt x="447240" y="0"/>
                    </a:lnTo>
                    <a:lnTo>
                      <a:pt x="447240" y="200033"/>
                    </a:lnTo>
                    <a:lnTo>
                      <a:pt x="0" y="20003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0" y="-38100"/>
                <a:ext cx="447240" cy="2381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10388800" y="41584"/>
              <a:ext cx="2058936" cy="920884"/>
              <a:chOff x="0" y="0"/>
              <a:chExt cx="447240" cy="200033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447240" cy="200033"/>
              </a:xfrm>
              <a:custGeom>
                <a:avLst/>
                <a:gdLst/>
                <a:ahLst/>
                <a:cxnLst/>
                <a:rect l="l" t="t" r="r" b="b"/>
                <a:pathLst>
                  <a:path w="447240" h="200033">
                    <a:moveTo>
                      <a:pt x="0" y="0"/>
                    </a:moveTo>
                    <a:lnTo>
                      <a:pt x="447240" y="0"/>
                    </a:lnTo>
                    <a:lnTo>
                      <a:pt x="447240" y="200033"/>
                    </a:lnTo>
                    <a:lnTo>
                      <a:pt x="0" y="20003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TextBox 67"/>
              <p:cNvSpPr txBox="1"/>
              <p:nvPr/>
            </p:nvSpPr>
            <p:spPr>
              <a:xfrm>
                <a:off x="0" y="-38100"/>
                <a:ext cx="447240" cy="2381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grpSp>
          <p:nvGrpSpPr>
            <p:cNvPr id="68" name="Group 68"/>
            <p:cNvGrpSpPr/>
            <p:nvPr/>
          </p:nvGrpSpPr>
          <p:grpSpPr>
            <a:xfrm>
              <a:off x="14935373" y="41584"/>
              <a:ext cx="2058936" cy="920884"/>
              <a:chOff x="0" y="0"/>
              <a:chExt cx="447240" cy="200033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447240" cy="200033"/>
              </a:xfrm>
              <a:custGeom>
                <a:avLst/>
                <a:gdLst/>
                <a:ahLst/>
                <a:cxnLst/>
                <a:rect l="l" t="t" r="r" b="b"/>
                <a:pathLst>
                  <a:path w="447240" h="200033">
                    <a:moveTo>
                      <a:pt x="0" y="0"/>
                    </a:moveTo>
                    <a:lnTo>
                      <a:pt x="447240" y="0"/>
                    </a:lnTo>
                    <a:lnTo>
                      <a:pt x="447240" y="200033"/>
                    </a:lnTo>
                    <a:lnTo>
                      <a:pt x="0" y="20003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TextBox 70"/>
              <p:cNvSpPr txBox="1"/>
              <p:nvPr/>
            </p:nvSpPr>
            <p:spPr>
              <a:xfrm>
                <a:off x="0" y="-38100"/>
                <a:ext cx="447240" cy="2381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19506807" y="41584"/>
              <a:ext cx="2058936" cy="920884"/>
              <a:chOff x="0" y="0"/>
              <a:chExt cx="447240" cy="200033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0" y="0"/>
                <a:ext cx="447240" cy="200033"/>
              </a:xfrm>
              <a:custGeom>
                <a:avLst/>
                <a:gdLst/>
                <a:ahLst/>
                <a:cxnLst/>
                <a:rect l="l" t="t" r="r" b="b"/>
                <a:pathLst>
                  <a:path w="447240" h="200033">
                    <a:moveTo>
                      <a:pt x="0" y="0"/>
                    </a:moveTo>
                    <a:lnTo>
                      <a:pt x="447240" y="0"/>
                    </a:lnTo>
                    <a:lnTo>
                      <a:pt x="447240" y="200033"/>
                    </a:lnTo>
                    <a:lnTo>
                      <a:pt x="0" y="200033"/>
                    </a:lnTo>
                    <a:close/>
                  </a:path>
                </a:pathLst>
              </a:custGeom>
              <a:solidFill>
                <a:srgbClr val="FFFFFF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TextBox 73"/>
              <p:cNvSpPr txBox="1"/>
              <p:nvPr/>
            </p:nvSpPr>
            <p:spPr>
              <a:xfrm>
                <a:off x="0" y="-38100"/>
                <a:ext cx="447240" cy="2381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74" name="Freeform 74"/>
            <p:cNvSpPr/>
            <p:nvPr/>
          </p:nvSpPr>
          <p:spPr>
            <a:xfrm>
              <a:off x="22166188" y="107413"/>
              <a:ext cx="858346" cy="696041"/>
            </a:xfrm>
            <a:custGeom>
              <a:avLst/>
              <a:gdLst/>
              <a:ahLst/>
              <a:cxnLst/>
              <a:rect l="l" t="t" r="r" b="b"/>
              <a:pathLst>
                <a:path w="858346" h="696041">
                  <a:moveTo>
                    <a:pt x="0" y="0"/>
                  </a:moveTo>
                  <a:lnTo>
                    <a:pt x="858347" y="0"/>
                  </a:lnTo>
                  <a:lnTo>
                    <a:pt x="858347" y="696041"/>
                  </a:lnTo>
                  <a:lnTo>
                    <a:pt x="0" y="69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1654785" y="143447"/>
              <a:ext cx="1088365" cy="551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01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2026</a:t>
              </a: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6281090" y="177385"/>
              <a:ext cx="1080481" cy="551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01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2027</a:t>
              </a:r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10924425" y="195871"/>
              <a:ext cx="1055221" cy="555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1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2030</a:t>
              </a:r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15447210" y="195871"/>
              <a:ext cx="1060123" cy="5551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1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2033</a:t>
              </a:r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19991510" y="195871"/>
              <a:ext cx="1223813" cy="551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501"/>
                </a:lnSpc>
                <a:spcBef>
                  <a:spcPct val="0"/>
                </a:spcBef>
              </a:pPr>
              <a:r>
                <a:rPr lang="en-US" sz="2500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2040</a:t>
              </a:r>
            </a:p>
          </p:txBody>
        </p:sp>
      </p:grpSp>
      <p:sp>
        <p:nvSpPr>
          <p:cNvPr id="80" name="TextBox 80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686665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14195012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85" name="Freeform 85"/>
          <p:cNvSpPr/>
          <p:nvPr/>
        </p:nvSpPr>
        <p:spPr>
          <a:xfrm rot="5400000" flipH="1">
            <a:off x="5435578" y="5116106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455160" y="0"/>
                </a:moveTo>
                <a:lnTo>
                  <a:pt x="0" y="0"/>
                </a:lnTo>
                <a:lnTo>
                  <a:pt x="0" y="851462"/>
                </a:lnTo>
                <a:lnTo>
                  <a:pt x="455160" y="851462"/>
                </a:lnTo>
                <a:lnTo>
                  <a:pt x="45516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6" name="Freeform 86"/>
          <p:cNvSpPr/>
          <p:nvPr/>
        </p:nvSpPr>
        <p:spPr>
          <a:xfrm rot="5400000" flipH="1">
            <a:off x="8908657" y="5133105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455160" y="0"/>
                </a:moveTo>
                <a:lnTo>
                  <a:pt x="0" y="0"/>
                </a:lnTo>
                <a:lnTo>
                  <a:pt x="0" y="851462"/>
                </a:lnTo>
                <a:lnTo>
                  <a:pt x="455160" y="851462"/>
                </a:lnTo>
                <a:lnTo>
                  <a:pt x="45516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7" name="Freeform 87"/>
          <p:cNvSpPr/>
          <p:nvPr/>
        </p:nvSpPr>
        <p:spPr>
          <a:xfrm rot="5400000" flipH="1">
            <a:off x="12372475" y="5133105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455159" y="0"/>
                </a:moveTo>
                <a:lnTo>
                  <a:pt x="0" y="0"/>
                </a:lnTo>
                <a:lnTo>
                  <a:pt x="0" y="851462"/>
                </a:lnTo>
                <a:lnTo>
                  <a:pt x="455159" y="851462"/>
                </a:lnTo>
                <a:lnTo>
                  <a:pt x="455159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8" name="Freeform 88"/>
          <p:cNvSpPr/>
          <p:nvPr/>
        </p:nvSpPr>
        <p:spPr>
          <a:xfrm rot="5400000" flipH="1">
            <a:off x="15833787" y="5133105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455159" y="0"/>
                </a:moveTo>
                <a:lnTo>
                  <a:pt x="0" y="0"/>
                </a:lnTo>
                <a:lnTo>
                  <a:pt x="0" y="851462"/>
                </a:lnTo>
                <a:lnTo>
                  <a:pt x="455159" y="851462"/>
                </a:lnTo>
                <a:lnTo>
                  <a:pt x="455159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9" name="AutoShape 89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0" name="TextBox 65">
            <a:extLst>
              <a:ext uri="{FF2B5EF4-FFF2-40B4-BE49-F238E27FC236}">
                <a16:creationId xmlns:a16="http://schemas.microsoft.com/office/drawing/2014/main" id="{07316AA9-C1C8-8066-A812-6B88CDD9BABE}"/>
              </a:ext>
            </a:extLst>
          </p:cNvPr>
          <p:cNvSpPr txBox="1"/>
          <p:nvPr/>
        </p:nvSpPr>
        <p:spPr>
          <a:xfrm>
            <a:off x="10591800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chemeClr val="bg1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91" name="Picture 90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D9538665-A833-7E42-EF64-07A487A018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942975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47700" y="1184231"/>
            <a:ext cx="8548382" cy="441413"/>
            <a:chOff x="0" y="0"/>
            <a:chExt cx="2221858" cy="1147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21858" cy="114730"/>
            </a:xfrm>
            <a:custGeom>
              <a:avLst/>
              <a:gdLst/>
              <a:ahLst/>
              <a:cxnLst/>
              <a:rect l="l" t="t" r="r" b="b"/>
              <a:pathLst>
                <a:path w="2221858" h="114730">
                  <a:moveTo>
                    <a:pt x="0" y="0"/>
                  </a:moveTo>
                  <a:lnTo>
                    <a:pt x="2221858" y="0"/>
                  </a:lnTo>
                  <a:lnTo>
                    <a:pt x="2221858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221858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23900" y="1201585"/>
            <a:ext cx="4197991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GDP Impact per dose Calculation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650255" y="1184231"/>
            <a:ext cx="7642788" cy="441413"/>
            <a:chOff x="0" y="0"/>
            <a:chExt cx="1986480" cy="1147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86480" cy="114730"/>
            </a:xfrm>
            <a:custGeom>
              <a:avLst/>
              <a:gdLst/>
              <a:ahLst/>
              <a:cxnLst/>
              <a:rect l="l" t="t" r="r" b="b"/>
              <a:pathLst>
                <a:path w="1986480" h="114730">
                  <a:moveTo>
                    <a:pt x="0" y="0"/>
                  </a:moveTo>
                  <a:lnTo>
                    <a:pt x="1986480" y="0"/>
                  </a:lnTo>
                  <a:lnTo>
                    <a:pt x="1986480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986480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7700" y="6459951"/>
            <a:ext cx="8548382" cy="441413"/>
            <a:chOff x="0" y="0"/>
            <a:chExt cx="2221858" cy="1147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21858" cy="114730"/>
            </a:xfrm>
            <a:custGeom>
              <a:avLst/>
              <a:gdLst/>
              <a:ahLst/>
              <a:cxnLst/>
              <a:rect l="l" t="t" r="r" b="b"/>
              <a:pathLst>
                <a:path w="2221858" h="114730">
                  <a:moveTo>
                    <a:pt x="0" y="0"/>
                  </a:moveTo>
                  <a:lnTo>
                    <a:pt x="2221858" y="0"/>
                  </a:lnTo>
                  <a:lnTo>
                    <a:pt x="2221858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221858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aphicFrame>
        <p:nvGraphicFramePr>
          <p:cNvPr id="13" name="Table 13"/>
          <p:cNvGraphicFramePr>
            <a:graphicFrameLocks noGrp="1"/>
          </p:cNvGraphicFramePr>
          <p:nvPr/>
        </p:nvGraphicFramePr>
        <p:xfrm>
          <a:off x="647700" y="1809445"/>
          <a:ext cx="8548381" cy="4523856"/>
        </p:xfrm>
        <a:graphic>
          <a:graphicData uri="http://schemas.openxmlformats.org/drawingml/2006/table">
            <a:tbl>
              <a:tblPr/>
              <a:tblGrid>
                <a:gridCol w="174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0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1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4279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Doses per Person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Total Doses = Population × Doses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Calculation (127B ÷ Total Doses)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Saving per Dose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088"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 dose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1.5B × 1 = 1.5B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127B / 1.5 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$84.7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4088"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 doses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1.5B × 2 = 3.0B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127B / 3.0 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$42.3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4088"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3 doses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1.5B × 3 = 4.5B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127B / 4.5 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$28.2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7313"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4 doses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1.5B × 4 = 6.0B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defRPr/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127B / 6.0 B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99"/>
                        </a:lnSpc>
                        <a:defRPr/>
                      </a:pPr>
                      <a:r>
                        <a:rPr lang="en-US" sz="1499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$21.2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9650255" y="1809445"/>
          <a:ext cx="7642789" cy="7815551"/>
        </p:xfrm>
        <a:graphic>
          <a:graphicData uri="http://schemas.openxmlformats.org/drawingml/2006/table">
            <a:tbl>
              <a:tblPr/>
              <a:tblGrid>
                <a:gridCol w="1316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6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6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774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3997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Hedging Method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Description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When to Use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Benefits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Medium"/>
                          <a:ea typeface="Inter Medium"/>
                          <a:cs typeface="Inter Medium"/>
                          <a:sym typeface="Inter Medium"/>
                        </a:rPr>
                        <a:t>Considerations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7636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Forward Contracts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Lock in exchange rate today for future payment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Predictable contract payments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Budget certainty, no upfront cost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Obligated to transact at agreed rate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9757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Currency Options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Right (not obligation) to exchange at set rate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Uncertain timing or amount of payments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Flexibility with downside protection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Requires premium payment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2664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Natural Hedging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Match currency inflows and outflows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When revenues and costs align in same currency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Reduces net exposure, cost-effective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Limited by operational flexibility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8579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Invoice in USD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Negotiate contracts to use USD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To transfer currency risk to partners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Simplifies exposure management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Depends on partners' agreement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56459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Partial Hedging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Hedge only part of exposure (e.g., 50-70%)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To balance risk and potential gains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Limits losses, retains some upside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May still have some currency risk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6459"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Regular Monitoring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Track exchange rates and adjust hedges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Ongoing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Keeps strategy aligned with market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80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Requires active management</a:t>
                      </a:r>
                      <a:endParaRPr lang="en-US" sz="1100"/>
                    </a:p>
                  </a:txBody>
                  <a:tcPr marL="85725" marR="85725" marT="85725" marB="85725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" name="TextBox 15"/>
          <p:cNvSpPr txBox="1"/>
          <p:nvPr/>
        </p:nvSpPr>
        <p:spPr>
          <a:xfrm>
            <a:off x="615106" y="273685"/>
            <a:ext cx="11883724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Appendix: Incremental Profit &amp; Loss Statement for VaccineCo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786424" y="1206500"/>
            <a:ext cx="5464505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Hedging Method for currency fluctuations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7700" y="9675444"/>
            <a:ext cx="6438900" cy="421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679"/>
              </a:lnSpc>
            </a:pP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Note: Additive growth of 5.3% from year 8 due to malaria vaccine</a:t>
            </a:r>
          </a:p>
          <a:p>
            <a:pPr algn="just">
              <a:lnSpc>
                <a:spcPts val="1679"/>
              </a:lnSpc>
            </a:pP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source: https://</a:t>
            </a:r>
            <a:r>
              <a:rPr lang="en-US" sz="12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www.credenceresearch.com</a:t>
            </a: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/report/malaria-vaccines-market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23900" y="6480807"/>
            <a:ext cx="4197991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Industry growth rate calculation</a:t>
            </a:r>
          </a:p>
        </p:txBody>
      </p:sp>
      <p:graphicFrame>
        <p:nvGraphicFramePr>
          <p:cNvPr id="19" name="Table 19"/>
          <p:cNvGraphicFramePr>
            <a:graphicFrameLocks noGrp="1"/>
          </p:cNvGraphicFramePr>
          <p:nvPr/>
        </p:nvGraphicFramePr>
        <p:xfrm>
          <a:off x="647700" y="7025189"/>
          <a:ext cx="8548381" cy="2545479"/>
        </p:xfrm>
        <a:graphic>
          <a:graphicData uri="http://schemas.openxmlformats.org/drawingml/2006/table">
            <a:tbl>
              <a:tblPr/>
              <a:tblGrid>
                <a:gridCol w="174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05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1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4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3334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Scenario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Growth rate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Calculation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Inter Bold"/>
                          <a:ea typeface="Inter Bold"/>
                          <a:cs typeface="Inter Bold"/>
                          <a:sym typeface="Inter Bold"/>
                        </a:rPr>
                        <a:t>Market size by 2040 as in case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18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774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Conservative case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5.60%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((2.8/1.3)^(1/14))-1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2.8 Billion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774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Base Case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8.30%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((4.2/1.3)^(1/14))-1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4.2 Billion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597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Optimistic case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C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11%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((5.6/1.3)^(1/14))-1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5.6 Billion</a:t>
                      </a:r>
                      <a:endParaRPr lang="en-US" sz="1100"/>
                    </a:p>
                  </a:txBody>
                  <a:tcPr marL="76200" marR="76200" marT="76200" marB="76200" anchor="ctr">
                    <a:lnL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F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942975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628912" y="9117461"/>
            <a:ext cx="13315688" cy="857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Note: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Total Cost of MADIBA Facility: 222 Million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Total Cost of our Facility: 262-300 Million, depending on global partnerships</a:t>
            </a:r>
          </a:p>
          <a:p>
            <a:pPr marL="259080" lvl="1" indent="-129540" algn="l">
              <a:lnSpc>
                <a:spcPts val="1679"/>
              </a:lnSpc>
              <a:buFont typeface="Arial"/>
              <a:buChar char="•"/>
            </a:pP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Source: https://</a:t>
            </a:r>
            <a:r>
              <a:rPr lang="en-US" sz="12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www.ifc.org</a:t>
            </a: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/</a:t>
            </a:r>
            <a:r>
              <a:rPr lang="en-US" sz="1200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</a:t>
            </a:r>
            <a:r>
              <a:rPr lang="en-US" sz="1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/pressroom/2022/ifc-and-institut-pasteur-de-dakar-deepen-their-partnership-to-build-covid-19-vaccine-manufacturing-facility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5106" y="273685"/>
            <a:ext cx="11883724" cy="102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Appendix: R&amp;D Partnership Cost &amp; Funding Table</a:t>
            </a:r>
          </a:p>
          <a:p>
            <a:pPr algn="l">
              <a:lnSpc>
                <a:spcPts val="4060"/>
              </a:lnSpc>
            </a:pPr>
            <a:endParaRPr lang="en-US" sz="2900" b="1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E78060-E0F3-A3C6-270F-3C679CA6B5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28" t="9650" r="2518" b="11790"/>
          <a:stretch>
            <a:fillRect/>
          </a:stretch>
        </p:blipFill>
        <p:spPr>
          <a:xfrm>
            <a:off x="444043" y="992680"/>
            <a:ext cx="17383494" cy="808143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942975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615106" y="273685"/>
            <a:ext cx="11883724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Appendix: Funding for tech transfer</a:t>
            </a:r>
          </a:p>
        </p:txBody>
      </p:sp>
      <p:pic>
        <p:nvPicPr>
          <p:cNvPr id="8" name="Picture 7" descr="A screenshot of a diagram&#10;&#10;AI-generated content may be incorrect.">
            <a:extLst>
              <a:ext uri="{FF2B5EF4-FFF2-40B4-BE49-F238E27FC236}">
                <a16:creationId xmlns:a16="http://schemas.microsoft.com/office/drawing/2014/main" id="{84D9173D-90FF-2DD8-7DB5-1B5CFD20DA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8" t="10835" r="1574" b="6795"/>
          <a:stretch>
            <a:fillRect/>
          </a:stretch>
        </p:blipFill>
        <p:spPr>
          <a:xfrm>
            <a:off x="378259" y="1114632"/>
            <a:ext cx="17621952" cy="84734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17"/>
          <p:cNvSpPr/>
          <p:nvPr/>
        </p:nvSpPr>
        <p:spPr>
          <a:xfrm>
            <a:off x="0" y="942975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615106" y="273685"/>
            <a:ext cx="11883724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Appendix: Incremental Profit &amp; Loss Statement for Measles &amp; BCG </a:t>
            </a:r>
          </a:p>
        </p:txBody>
      </p:sp>
      <p:pic>
        <p:nvPicPr>
          <p:cNvPr id="19" name="Picture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B730E0B-2CFF-7C9F-BAE6-393EE095DF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824" t="10070" r="3751"/>
          <a:stretch>
            <a:fillRect/>
          </a:stretch>
        </p:blipFill>
        <p:spPr>
          <a:xfrm>
            <a:off x="164460" y="1013596"/>
            <a:ext cx="17441292" cy="905138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/>
          <p:nvPr/>
        </p:nvSpPr>
        <p:spPr>
          <a:xfrm>
            <a:off x="0" y="942975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615106" y="273685"/>
            <a:ext cx="11883724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Appendix: Incremental Profit &amp; Loss Statement for VaccineCo</a:t>
            </a:r>
          </a:p>
        </p:txBody>
      </p:sp>
      <p:pic>
        <p:nvPicPr>
          <p:cNvPr id="9" name="Picture 8" descr="A screenshot of a graph&#10;&#10;AI-generated content may be incorrect.">
            <a:extLst>
              <a:ext uri="{FF2B5EF4-FFF2-40B4-BE49-F238E27FC236}">
                <a16:creationId xmlns:a16="http://schemas.microsoft.com/office/drawing/2014/main" id="{97BAD1B5-FEC7-EB3A-BADA-90F6A59F3A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07" b="3209"/>
          <a:stretch>
            <a:fillRect/>
          </a:stretch>
        </p:blipFill>
        <p:spPr>
          <a:xfrm>
            <a:off x="0" y="1008808"/>
            <a:ext cx="18288000" cy="89480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10050092" y="-4214981"/>
            <a:ext cx="1269221" cy="13583989"/>
            <a:chOff x="0" y="0"/>
            <a:chExt cx="305535" cy="32700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5535" cy="3270019"/>
            </a:xfrm>
            <a:custGeom>
              <a:avLst/>
              <a:gdLst/>
              <a:ahLst/>
              <a:cxnLst/>
              <a:rect l="l" t="t" r="r" b="b"/>
              <a:pathLst>
                <a:path w="305535" h="3270019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3209022"/>
                  </a:lnTo>
                  <a:cubicBezTo>
                    <a:pt x="305535" y="3225199"/>
                    <a:pt x="299108" y="3240714"/>
                    <a:pt x="287669" y="3252154"/>
                  </a:cubicBezTo>
                  <a:cubicBezTo>
                    <a:pt x="276230" y="3263593"/>
                    <a:pt x="260715" y="3270019"/>
                    <a:pt x="244537" y="3270019"/>
                  </a:cubicBezTo>
                  <a:lnTo>
                    <a:pt x="60997" y="3270019"/>
                  </a:lnTo>
                  <a:cubicBezTo>
                    <a:pt x="44820" y="3270019"/>
                    <a:pt x="29305" y="3263593"/>
                    <a:pt x="17866" y="3252154"/>
                  </a:cubicBezTo>
                  <a:cubicBezTo>
                    <a:pt x="6426" y="3240714"/>
                    <a:pt x="0" y="3225199"/>
                    <a:pt x="0" y="3209022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05535" cy="3308119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5400000">
            <a:off x="1269412" y="1491677"/>
            <a:ext cx="1269221" cy="2170671"/>
            <a:chOff x="0" y="0"/>
            <a:chExt cx="305535" cy="52253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5535" cy="522537"/>
            </a:xfrm>
            <a:custGeom>
              <a:avLst/>
              <a:gdLst/>
              <a:ahLst/>
              <a:cxnLst/>
              <a:rect l="l" t="t" r="r" b="b"/>
              <a:pathLst>
                <a:path w="305535" h="522537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461540"/>
                  </a:lnTo>
                  <a:cubicBezTo>
                    <a:pt x="305535" y="477717"/>
                    <a:pt x="299108" y="493232"/>
                    <a:pt x="287669" y="504671"/>
                  </a:cubicBezTo>
                  <a:cubicBezTo>
                    <a:pt x="276230" y="516111"/>
                    <a:pt x="260715" y="522537"/>
                    <a:pt x="244537" y="522537"/>
                  </a:cubicBezTo>
                  <a:lnTo>
                    <a:pt x="60997" y="522537"/>
                  </a:lnTo>
                  <a:cubicBezTo>
                    <a:pt x="44820" y="522537"/>
                    <a:pt x="29305" y="516111"/>
                    <a:pt x="17866" y="504671"/>
                  </a:cubicBezTo>
                  <a:cubicBezTo>
                    <a:pt x="6426" y="493232"/>
                    <a:pt x="0" y="477717"/>
                    <a:pt x="0" y="461540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05535" cy="560637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797746" y="1942402"/>
            <a:ext cx="1269221" cy="126922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3F1FF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41" tIns="52041" rIns="52041" bIns="52041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3102772" y="2248664"/>
            <a:ext cx="659169" cy="656698"/>
          </a:xfrm>
          <a:custGeom>
            <a:avLst/>
            <a:gdLst/>
            <a:ahLst/>
            <a:cxnLst/>
            <a:rect l="l" t="t" r="r" b="b"/>
            <a:pathLst>
              <a:path w="659169" h="656698">
                <a:moveTo>
                  <a:pt x="0" y="0"/>
                </a:moveTo>
                <a:lnTo>
                  <a:pt x="659169" y="0"/>
                </a:lnTo>
                <a:lnTo>
                  <a:pt x="659169" y="656698"/>
                </a:lnTo>
                <a:lnTo>
                  <a:pt x="0" y="6566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 rot="-5400000">
            <a:off x="10050092" y="-2612283"/>
            <a:ext cx="1269221" cy="13583989"/>
            <a:chOff x="0" y="0"/>
            <a:chExt cx="305535" cy="327001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5535" cy="3270019"/>
            </a:xfrm>
            <a:custGeom>
              <a:avLst/>
              <a:gdLst/>
              <a:ahLst/>
              <a:cxnLst/>
              <a:rect l="l" t="t" r="r" b="b"/>
              <a:pathLst>
                <a:path w="305535" h="3270019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3209022"/>
                  </a:lnTo>
                  <a:cubicBezTo>
                    <a:pt x="305535" y="3225199"/>
                    <a:pt x="299108" y="3240714"/>
                    <a:pt x="287669" y="3252154"/>
                  </a:cubicBezTo>
                  <a:cubicBezTo>
                    <a:pt x="276230" y="3263593"/>
                    <a:pt x="260715" y="3270019"/>
                    <a:pt x="244537" y="3270019"/>
                  </a:cubicBezTo>
                  <a:lnTo>
                    <a:pt x="60997" y="3270019"/>
                  </a:lnTo>
                  <a:cubicBezTo>
                    <a:pt x="44820" y="3270019"/>
                    <a:pt x="29305" y="3263593"/>
                    <a:pt x="17866" y="3252154"/>
                  </a:cubicBezTo>
                  <a:cubicBezTo>
                    <a:pt x="6426" y="3240714"/>
                    <a:pt x="0" y="3225199"/>
                    <a:pt x="0" y="3209022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305535" cy="3308119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5400000">
            <a:off x="1269412" y="3094376"/>
            <a:ext cx="1269221" cy="2170671"/>
            <a:chOff x="0" y="0"/>
            <a:chExt cx="305535" cy="52253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05535" cy="522537"/>
            </a:xfrm>
            <a:custGeom>
              <a:avLst/>
              <a:gdLst/>
              <a:ahLst/>
              <a:cxnLst/>
              <a:rect l="l" t="t" r="r" b="b"/>
              <a:pathLst>
                <a:path w="305535" h="522537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461540"/>
                  </a:lnTo>
                  <a:cubicBezTo>
                    <a:pt x="305535" y="477717"/>
                    <a:pt x="299108" y="493232"/>
                    <a:pt x="287669" y="504671"/>
                  </a:cubicBezTo>
                  <a:cubicBezTo>
                    <a:pt x="276230" y="516111"/>
                    <a:pt x="260715" y="522537"/>
                    <a:pt x="244537" y="522537"/>
                  </a:cubicBezTo>
                  <a:lnTo>
                    <a:pt x="60997" y="522537"/>
                  </a:lnTo>
                  <a:cubicBezTo>
                    <a:pt x="44820" y="522537"/>
                    <a:pt x="29305" y="516111"/>
                    <a:pt x="17866" y="504671"/>
                  </a:cubicBezTo>
                  <a:cubicBezTo>
                    <a:pt x="6426" y="493232"/>
                    <a:pt x="0" y="477717"/>
                    <a:pt x="0" y="461540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305535" cy="560637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797746" y="3545101"/>
            <a:ext cx="1269221" cy="12692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3F1FF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41" tIns="52041" rIns="52041" bIns="52041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 rot="-5400000">
            <a:off x="5147536" y="3892972"/>
            <a:ext cx="1269221" cy="3778875"/>
            <a:chOff x="0" y="0"/>
            <a:chExt cx="305535" cy="90967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05535" cy="909674"/>
            </a:xfrm>
            <a:custGeom>
              <a:avLst/>
              <a:gdLst/>
              <a:ahLst/>
              <a:cxnLst/>
              <a:rect l="l" t="t" r="r" b="b"/>
              <a:pathLst>
                <a:path w="305535" h="909674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848676"/>
                  </a:lnTo>
                  <a:cubicBezTo>
                    <a:pt x="305535" y="882364"/>
                    <a:pt x="278225" y="909674"/>
                    <a:pt x="244537" y="909674"/>
                  </a:cubicBezTo>
                  <a:lnTo>
                    <a:pt x="60997" y="909674"/>
                  </a:lnTo>
                  <a:cubicBezTo>
                    <a:pt x="44820" y="909674"/>
                    <a:pt x="29305" y="903247"/>
                    <a:pt x="17866" y="891808"/>
                  </a:cubicBezTo>
                  <a:cubicBezTo>
                    <a:pt x="6426" y="880369"/>
                    <a:pt x="0" y="864854"/>
                    <a:pt x="0" y="848676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305535" cy="947774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 rot="-5400000">
            <a:off x="1269412" y="4697074"/>
            <a:ext cx="1269221" cy="2170671"/>
            <a:chOff x="0" y="0"/>
            <a:chExt cx="305535" cy="52253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305535" cy="522537"/>
            </a:xfrm>
            <a:custGeom>
              <a:avLst/>
              <a:gdLst/>
              <a:ahLst/>
              <a:cxnLst/>
              <a:rect l="l" t="t" r="r" b="b"/>
              <a:pathLst>
                <a:path w="305535" h="522537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461540"/>
                  </a:lnTo>
                  <a:cubicBezTo>
                    <a:pt x="305535" y="477717"/>
                    <a:pt x="299108" y="493232"/>
                    <a:pt x="287669" y="504671"/>
                  </a:cubicBezTo>
                  <a:cubicBezTo>
                    <a:pt x="276230" y="516111"/>
                    <a:pt x="260715" y="522537"/>
                    <a:pt x="244537" y="522537"/>
                  </a:cubicBezTo>
                  <a:lnTo>
                    <a:pt x="60997" y="522537"/>
                  </a:lnTo>
                  <a:cubicBezTo>
                    <a:pt x="44820" y="522537"/>
                    <a:pt x="29305" y="516111"/>
                    <a:pt x="17866" y="504671"/>
                  </a:cubicBezTo>
                  <a:cubicBezTo>
                    <a:pt x="6426" y="493232"/>
                    <a:pt x="0" y="477717"/>
                    <a:pt x="0" y="461540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E48E8A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305535" cy="560637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2797746" y="5147799"/>
            <a:ext cx="1269221" cy="12692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3F1FF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41" tIns="52041" rIns="52041" bIns="52041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 rot="-5400000">
            <a:off x="6352865" y="4290341"/>
            <a:ext cx="1375817" cy="6296129"/>
            <a:chOff x="0" y="0"/>
            <a:chExt cx="331195" cy="1515642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331195" cy="1515642"/>
            </a:xfrm>
            <a:custGeom>
              <a:avLst/>
              <a:gdLst/>
              <a:ahLst/>
              <a:cxnLst/>
              <a:rect l="l" t="t" r="r" b="b"/>
              <a:pathLst>
                <a:path w="331195" h="1515642">
                  <a:moveTo>
                    <a:pt x="56271" y="0"/>
                  </a:moveTo>
                  <a:lnTo>
                    <a:pt x="274924" y="0"/>
                  </a:lnTo>
                  <a:cubicBezTo>
                    <a:pt x="306001" y="0"/>
                    <a:pt x="331195" y="25194"/>
                    <a:pt x="331195" y="56271"/>
                  </a:cubicBezTo>
                  <a:lnTo>
                    <a:pt x="331195" y="1459371"/>
                  </a:lnTo>
                  <a:cubicBezTo>
                    <a:pt x="331195" y="1490449"/>
                    <a:pt x="306001" y="1515642"/>
                    <a:pt x="274924" y="1515642"/>
                  </a:cubicBezTo>
                  <a:lnTo>
                    <a:pt x="56271" y="1515642"/>
                  </a:lnTo>
                  <a:cubicBezTo>
                    <a:pt x="25194" y="1515642"/>
                    <a:pt x="0" y="1490449"/>
                    <a:pt x="0" y="1459371"/>
                  </a:cubicBezTo>
                  <a:lnTo>
                    <a:pt x="0" y="56271"/>
                  </a:lnTo>
                  <a:cubicBezTo>
                    <a:pt x="0" y="25194"/>
                    <a:pt x="25194" y="0"/>
                    <a:pt x="56271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331195" cy="1553742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 rot="-5400000">
            <a:off x="1216114" y="6353070"/>
            <a:ext cx="1375817" cy="2170671"/>
            <a:chOff x="0" y="0"/>
            <a:chExt cx="331195" cy="52253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31195" cy="522537"/>
            </a:xfrm>
            <a:custGeom>
              <a:avLst/>
              <a:gdLst/>
              <a:ahLst/>
              <a:cxnLst/>
              <a:rect l="l" t="t" r="r" b="b"/>
              <a:pathLst>
                <a:path w="331195" h="522537">
                  <a:moveTo>
                    <a:pt x="56271" y="0"/>
                  </a:moveTo>
                  <a:lnTo>
                    <a:pt x="274924" y="0"/>
                  </a:lnTo>
                  <a:cubicBezTo>
                    <a:pt x="306001" y="0"/>
                    <a:pt x="331195" y="25194"/>
                    <a:pt x="331195" y="56271"/>
                  </a:cubicBezTo>
                  <a:lnTo>
                    <a:pt x="331195" y="466266"/>
                  </a:lnTo>
                  <a:cubicBezTo>
                    <a:pt x="331195" y="497344"/>
                    <a:pt x="306001" y="522537"/>
                    <a:pt x="274924" y="522537"/>
                  </a:cubicBezTo>
                  <a:lnTo>
                    <a:pt x="56271" y="522537"/>
                  </a:lnTo>
                  <a:cubicBezTo>
                    <a:pt x="25194" y="522537"/>
                    <a:pt x="0" y="497344"/>
                    <a:pt x="0" y="466266"/>
                  </a:cubicBezTo>
                  <a:lnTo>
                    <a:pt x="0" y="56271"/>
                  </a:lnTo>
                  <a:cubicBezTo>
                    <a:pt x="0" y="25194"/>
                    <a:pt x="25194" y="0"/>
                    <a:pt x="56271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331195" cy="560637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2797746" y="6750497"/>
            <a:ext cx="1269221" cy="1269221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3F1FF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41" tIns="52041" rIns="52041" bIns="52041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 rot="-5400000">
            <a:off x="10050092" y="2195812"/>
            <a:ext cx="1269221" cy="13583989"/>
            <a:chOff x="0" y="0"/>
            <a:chExt cx="305535" cy="3270019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305535" cy="3270019"/>
            </a:xfrm>
            <a:custGeom>
              <a:avLst/>
              <a:gdLst/>
              <a:ahLst/>
              <a:cxnLst/>
              <a:rect l="l" t="t" r="r" b="b"/>
              <a:pathLst>
                <a:path w="305535" h="3270019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3209022"/>
                  </a:lnTo>
                  <a:cubicBezTo>
                    <a:pt x="305535" y="3225199"/>
                    <a:pt x="299108" y="3240714"/>
                    <a:pt x="287669" y="3252154"/>
                  </a:cubicBezTo>
                  <a:cubicBezTo>
                    <a:pt x="276230" y="3263593"/>
                    <a:pt x="260715" y="3270019"/>
                    <a:pt x="244537" y="3270019"/>
                  </a:cubicBezTo>
                  <a:lnTo>
                    <a:pt x="60997" y="3270019"/>
                  </a:lnTo>
                  <a:cubicBezTo>
                    <a:pt x="44820" y="3270019"/>
                    <a:pt x="29305" y="3263593"/>
                    <a:pt x="17866" y="3252154"/>
                  </a:cubicBezTo>
                  <a:cubicBezTo>
                    <a:pt x="6426" y="3240714"/>
                    <a:pt x="0" y="3225199"/>
                    <a:pt x="0" y="3209022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305535" cy="3308119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 rot="-5400000">
            <a:off x="1269412" y="7902470"/>
            <a:ext cx="1269221" cy="2170671"/>
            <a:chOff x="0" y="0"/>
            <a:chExt cx="305535" cy="522537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05535" cy="522537"/>
            </a:xfrm>
            <a:custGeom>
              <a:avLst/>
              <a:gdLst/>
              <a:ahLst/>
              <a:cxnLst/>
              <a:rect l="l" t="t" r="r" b="b"/>
              <a:pathLst>
                <a:path w="305535" h="522537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461540"/>
                  </a:lnTo>
                  <a:cubicBezTo>
                    <a:pt x="305535" y="477717"/>
                    <a:pt x="299108" y="493232"/>
                    <a:pt x="287669" y="504671"/>
                  </a:cubicBezTo>
                  <a:cubicBezTo>
                    <a:pt x="276230" y="516111"/>
                    <a:pt x="260715" y="522537"/>
                    <a:pt x="244537" y="522537"/>
                  </a:cubicBezTo>
                  <a:lnTo>
                    <a:pt x="60997" y="522537"/>
                  </a:lnTo>
                  <a:cubicBezTo>
                    <a:pt x="44820" y="522537"/>
                    <a:pt x="29305" y="516111"/>
                    <a:pt x="17866" y="504671"/>
                  </a:cubicBezTo>
                  <a:cubicBezTo>
                    <a:pt x="6426" y="493232"/>
                    <a:pt x="0" y="477717"/>
                    <a:pt x="0" y="461540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FFF8F3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305535" cy="560637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2797746" y="8353195"/>
            <a:ext cx="1269221" cy="1269221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3F1FF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2041" tIns="52041" rIns="52041" bIns="52041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52" name="Freeform 52"/>
          <p:cNvSpPr/>
          <p:nvPr/>
        </p:nvSpPr>
        <p:spPr>
          <a:xfrm>
            <a:off x="3139323" y="3819609"/>
            <a:ext cx="586067" cy="720205"/>
          </a:xfrm>
          <a:custGeom>
            <a:avLst/>
            <a:gdLst/>
            <a:ahLst/>
            <a:cxnLst/>
            <a:rect l="l" t="t" r="r" b="b"/>
            <a:pathLst>
              <a:path w="586067" h="720205">
                <a:moveTo>
                  <a:pt x="0" y="0"/>
                </a:moveTo>
                <a:lnTo>
                  <a:pt x="586067" y="0"/>
                </a:lnTo>
                <a:lnTo>
                  <a:pt x="586067" y="720205"/>
                </a:lnTo>
                <a:lnTo>
                  <a:pt x="0" y="7202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3" name="Freeform 53"/>
          <p:cNvSpPr/>
          <p:nvPr/>
        </p:nvSpPr>
        <p:spPr>
          <a:xfrm>
            <a:off x="3116487" y="5405252"/>
            <a:ext cx="631739" cy="754315"/>
          </a:xfrm>
          <a:custGeom>
            <a:avLst/>
            <a:gdLst/>
            <a:ahLst/>
            <a:cxnLst/>
            <a:rect l="l" t="t" r="r" b="b"/>
            <a:pathLst>
              <a:path w="631739" h="754315">
                <a:moveTo>
                  <a:pt x="0" y="0"/>
                </a:moveTo>
                <a:lnTo>
                  <a:pt x="631739" y="0"/>
                </a:lnTo>
                <a:lnTo>
                  <a:pt x="631739" y="754315"/>
                </a:lnTo>
                <a:lnTo>
                  <a:pt x="0" y="7543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4" name="TextBox 54"/>
          <p:cNvSpPr txBox="1"/>
          <p:nvPr/>
        </p:nvSpPr>
        <p:spPr>
          <a:xfrm>
            <a:off x="811303" y="2410038"/>
            <a:ext cx="2178055" cy="29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75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OBJECTIVE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814995" y="4007835"/>
            <a:ext cx="2178055" cy="29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75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SITUATION</a:t>
            </a:r>
          </a:p>
        </p:txBody>
      </p:sp>
      <p:sp>
        <p:nvSpPr>
          <p:cNvPr id="56" name="Freeform 56"/>
          <p:cNvSpPr/>
          <p:nvPr/>
        </p:nvSpPr>
        <p:spPr>
          <a:xfrm>
            <a:off x="3045604" y="7095456"/>
            <a:ext cx="790859" cy="579304"/>
          </a:xfrm>
          <a:custGeom>
            <a:avLst/>
            <a:gdLst/>
            <a:ahLst/>
            <a:cxnLst/>
            <a:rect l="l" t="t" r="r" b="b"/>
            <a:pathLst>
              <a:path w="790859" h="579304">
                <a:moveTo>
                  <a:pt x="0" y="0"/>
                </a:moveTo>
                <a:lnTo>
                  <a:pt x="790859" y="0"/>
                </a:lnTo>
                <a:lnTo>
                  <a:pt x="790859" y="579304"/>
                </a:lnTo>
                <a:lnTo>
                  <a:pt x="0" y="57930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TextBox 57"/>
          <p:cNvSpPr txBox="1"/>
          <p:nvPr/>
        </p:nvSpPr>
        <p:spPr>
          <a:xfrm>
            <a:off x="1027626" y="5610534"/>
            <a:ext cx="1745409" cy="29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75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STRATEGY</a:t>
            </a:r>
          </a:p>
        </p:txBody>
      </p:sp>
      <p:sp>
        <p:nvSpPr>
          <p:cNvPr id="58" name="Freeform 58"/>
          <p:cNvSpPr/>
          <p:nvPr/>
        </p:nvSpPr>
        <p:spPr>
          <a:xfrm>
            <a:off x="3105738" y="8662413"/>
            <a:ext cx="653236" cy="650787"/>
          </a:xfrm>
          <a:custGeom>
            <a:avLst/>
            <a:gdLst/>
            <a:ahLst/>
            <a:cxnLst/>
            <a:rect l="l" t="t" r="r" b="b"/>
            <a:pathLst>
              <a:path w="653236" h="650787">
                <a:moveTo>
                  <a:pt x="0" y="0"/>
                </a:moveTo>
                <a:lnTo>
                  <a:pt x="653237" y="0"/>
                </a:lnTo>
                <a:lnTo>
                  <a:pt x="653237" y="650786"/>
                </a:lnTo>
                <a:lnTo>
                  <a:pt x="0" y="6507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9" name="TextBox 59"/>
          <p:cNvSpPr txBox="1"/>
          <p:nvPr/>
        </p:nvSpPr>
        <p:spPr>
          <a:xfrm>
            <a:off x="955215" y="7115489"/>
            <a:ext cx="1861789" cy="598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75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PLAN OF ACTION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027626" y="8825732"/>
            <a:ext cx="1745409" cy="29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50"/>
              </a:lnSpc>
            </a:pPr>
            <a:r>
              <a:rPr lang="en-US" sz="175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IMPACT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452897" y="2258931"/>
            <a:ext cx="12463611" cy="535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How can VaccineCo achieve upstream capabilities towards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 drug substance manufacturing and R&amp;D capabilities 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while substanitally contributing to Africa’s Vision 2040 while navagating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operational and financial challenges</a:t>
            </a:r>
          </a:p>
        </p:txBody>
      </p:sp>
      <p:grpSp>
        <p:nvGrpSpPr>
          <p:cNvPr id="62" name="Group 62"/>
          <p:cNvGrpSpPr/>
          <p:nvPr/>
        </p:nvGrpSpPr>
        <p:grpSpPr>
          <a:xfrm>
            <a:off x="4614822" y="4950449"/>
            <a:ext cx="2317050" cy="454803"/>
            <a:chOff x="0" y="0"/>
            <a:chExt cx="557774" cy="109483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557774" cy="109483"/>
            </a:xfrm>
            <a:custGeom>
              <a:avLst/>
              <a:gdLst/>
              <a:ahLst/>
              <a:cxnLst/>
              <a:rect l="l" t="t" r="r" b="b"/>
              <a:pathLst>
                <a:path w="557774" h="109483">
                  <a:moveTo>
                    <a:pt x="0" y="0"/>
                  </a:moveTo>
                  <a:lnTo>
                    <a:pt x="557774" y="0"/>
                  </a:lnTo>
                  <a:lnTo>
                    <a:pt x="557774" y="109483"/>
                  </a:lnTo>
                  <a:lnTo>
                    <a:pt x="0" y="109483"/>
                  </a:ln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-28575"/>
              <a:ext cx="557774" cy="138058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1959"/>
                </a:lnSpc>
              </a:pPr>
              <a:r>
                <a:rPr lang="en-US" sz="1399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D - DEMAND</a:t>
              </a:r>
            </a:p>
          </p:txBody>
        </p:sp>
      </p:grpSp>
      <p:grpSp>
        <p:nvGrpSpPr>
          <p:cNvPr id="65" name="Group 65"/>
          <p:cNvGrpSpPr/>
          <p:nvPr/>
        </p:nvGrpSpPr>
        <p:grpSpPr>
          <a:xfrm rot="-5400000">
            <a:off x="9554227" y="3715539"/>
            <a:ext cx="1269221" cy="4133742"/>
            <a:chOff x="0" y="0"/>
            <a:chExt cx="305535" cy="995099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305535" cy="995099"/>
            </a:xfrm>
            <a:custGeom>
              <a:avLst/>
              <a:gdLst/>
              <a:ahLst/>
              <a:cxnLst/>
              <a:rect l="l" t="t" r="r" b="b"/>
              <a:pathLst>
                <a:path w="305535" h="995099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934102"/>
                  </a:lnTo>
                  <a:cubicBezTo>
                    <a:pt x="305535" y="967790"/>
                    <a:pt x="278225" y="995099"/>
                    <a:pt x="244537" y="995099"/>
                  </a:cubicBezTo>
                  <a:lnTo>
                    <a:pt x="60997" y="995099"/>
                  </a:lnTo>
                  <a:cubicBezTo>
                    <a:pt x="44820" y="995099"/>
                    <a:pt x="29305" y="988673"/>
                    <a:pt x="17866" y="977234"/>
                  </a:cubicBezTo>
                  <a:cubicBezTo>
                    <a:pt x="6426" y="965794"/>
                    <a:pt x="0" y="950279"/>
                    <a:pt x="0" y="934102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-38100"/>
              <a:ext cx="305535" cy="1033199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9030313" y="4938722"/>
            <a:ext cx="2317050" cy="454803"/>
            <a:chOff x="0" y="0"/>
            <a:chExt cx="557774" cy="109483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557774" cy="109483"/>
            </a:xfrm>
            <a:custGeom>
              <a:avLst/>
              <a:gdLst/>
              <a:ahLst/>
              <a:cxnLst/>
              <a:rect l="l" t="t" r="r" b="b"/>
              <a:pathLst>
                <a:path w="557774" h="109483">
                  <a:moveTo>
                    <a:pt x="0" y="0"/>
                  </a:moveTo>
                  <a:lnTo>
                    <a:pt x="557774" y="0"/>
                  </a:lnTo>
                  <a:lnTo>
                    <a:pt x="557774" y="109483"/>
                  </a:lnTo>
                  <a:lnTo>
                    <a:pt x="0" y="109483"/>
                  </a:ln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28575"/>
              <a:ext cx="557774" cy="138058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1959"/>
                </a:lnSpc>
              </a:pPr>
              <a:r>
                <a:rPr lang="en-US" sz="1399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O - OPERATION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 rot="-5400000">
            <a:off x="14455647" y="3395970"/>
            <a:ext cx="1269221" cy="4772879"/>
            <a:chOff x="0" y="0"/>
            <a:chExt cx="305535" cy="1148956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305535" cy="1148956"/>
            </a:xfrm>
            <a:custGeom>
              <a:avLst/>
              <a:gdLst/>
              <a:ahLst/>
              <a:cxnLst/>
              <a:rect l="l" t="t" r="r" b="b"/>
              <a:pathLst>
                <a:path w="305535" h="1148956">
                  <a:moveTo>
                    <a:pt x="60997" y="0"/>
                  </a:moveTo>
                  <a:lnTo>
                    <a:pt x="244537" y="0"/>
                  </a:lnTo>
                  <a:cubicBezTo>
                    <a:pt x="278225" y="0"/>
                    <a:pt x="305535" y="27309"/>
                    <a:pt x="305535" y="60997"/>
                  </a:cubicBezTo>
                  <a:lnTo>
                    <a:pt x="305535" y="1087959"/>
                  </a:lnTo>
                  <a:cubicBezTo>
                    <a:pt x="305535" y="1104136"/>
                    <a:pt x="299108" y="1119651"/>
                    <a:pt x="287669" y="1131090"/>
                  </a:cubicBezTo>
                  <a:cubicBezTo>
                    <a:pt x="276230" y="1142530"/>
                    <a:pt x="260715" y="1148956"/>
                    <a:pt x="244537" y="1148956"/>
                  </a:cubicBezTo>
                  <a:lnTo>
                    <a:pt x="60997" y="1148956"/>
                  </a:lnTo>
                  <a:cubicBezTo>
                    <a:pt x="44820" y="1148956"/>
                    <a:pt x="29305" y="1142530"/>
                    <a:pt x="17866" y="1131090"/>
                  </a:cubicBezTo>
                  <a:cubicBezTo>
                    <a:pt x="6426" y="1119651"/>
                    <a:pt x="0" y="1104136"/>
                    <a:pt x="0" y="1087959"/>
                  </a:cubicBezTo>
                  <a:lnTo>
                    <a:pt x="0" y="60997"/>
                  </a:lnTo>
                  <a:cubicBezTo>
                    <a:pt x="0" y="44820"/>
                    <a:pt x="6426" y="29305"/>
                    <a:pt x="17866" y="17866"/>
                  </a:cubicBezTo>
                  <a:cubicBezTo>
                    <a:pt x="29305" y="6426"/>
                    <a:pt x="44820" y="0"/>
                    <a:pt x="60997" y="0"/>
                  </a:cubicBez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-38100"/>
              <a:ext cx="305535" cy="1187056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13646948" y="4920397"/>
            <a:ext cx="2886619" cy="454803"/>
            <a:chOff x="0" y="0"/>
            <a:chExt cx="694884" cy="109483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694884" cy="109483"/>
            </a:xfrm>
            <a:custGeom>
              <a:avLst/>
              <a:gdLst/>
              <a:ahLst/>
              <a:cxnLst/>
              <a:rect l="l" t="t" r="r" b="b"/>
              <a:pathLst>
                <a:path w="694884" h="109483">
                  <a:moveTo>
                    <a:pt x="0" y="0"/>
                  </a:moveTo>
                  <a:lnTo>
                    <a:pt x="694884" y="0"/>
                  </a:lnTo>
                  <a:lnTo>
                    <a:pt x="694884" y="109483"/>
                  </a:lnTo>
                  <a:lnTo>
                    <a:pt x="0" y="109483"/>
                  </a:ln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-28575"/>
              <a:ext cx="694884" cy="138058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1959"/>
                </a:lnSpc>
              </a:pPr>
              <a:r>
                <a:rPr lang="en-US" sz="1399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SE - SUPPLY &amp; EXPANSION</a:t>
              </a:r>
            </a:p>
          </p:txBody>
        </p:sp>
      </p:grpSp>
      <p:sp>
        <p:nvSpPr>
          <p:cNvPr id="77" name="TextBox 77"/>
          <p:cNvSpPr txBox="1"/>
          <p:nvPr/>
        </p:nvSpPr>
        <p:spPr>
          <a:xfrm>
            <a:off x="4409867" y="5554555"/>
            <a:ext cx="2758806" cy="51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Secure long-term Contracts for demand stability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8361439" y="5491609"/>
            <a:ext cx="3650154" cy="773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Contract Manufacturing through technology transfers and process development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2912242" y="5451401"/>
            <a:ext cx="4479805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Build NOVAA hub, the Centre of Excellence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2912242" y="5722351"/>
            <a:ext cx="4479805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Partner with local &amp; Global R&amp;D Institutes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2912242" y="6007397"/>
            <a:ext cx="4479805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just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Launch SEZ Zones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4144453" y="7135581"/>
            <a:ext cx="5659819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Partner with Biotech Suppliers in Measles &amp; BCG Vaccine</a:t>
            </a:r>
          </a:p>
        </p:txBody>
      </p:sp>
      <p:grpSp>
        <p:nvGrpSpPr>
          <p:cNvPr id="83" name="Group 83"/>
          <p:cNvGrpSpPr/>
          <p:nvPr/>
        </p:nvGrpSpPr>
        <p:grpSpPr>
          <a:xfrm rot="-5400000">
            <a:off x="13195900" y="3845517"/>
            <a:ext cx="1385487" cy="7176107"/>
            <a:chOff x="0" y="0"/>
            <a:chExt cx="333523" cy="1727476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333523" cy="1727476"/>
            </a:xfrm>
            <a:custGeom>
              <a:avLst/>
              <a:gdLst/>
              <a:ahLst/>
              <a:cxnLst/>
              <a:rect l="l" t="t" r="r" b="b"/>
              <a:pathLst>
                <a:path w="333523" h="1727476">
                  <a:moveTo>
                    <a:pt x="55879" y="0"/>
                  </a:moveTo>
                  <a:lnTo>
                    <a:pt x="277644" y="0"/>
                  </a:lnTo>
                  <a:cubicBezTo>
                    <a:pt x="292464" y="0"/>
                    <a:pt x="306677" y="5887"/>
                    <a:pt x="317156" y="16366"/>
                  </a:cubicBezTo>
                  <a:cubicBezTo>
                    <a:pt x="327636" y="26846"/>
                    <a:pt x="333523" y="41059"/>
                    <a:pt x="333523" y="55879"/>
                  </a:cubicBezTo>
                  <a:lnTo>
                    <a:pt x="333523" y="1671597"/>
                  </a:lnTo>
                  <a:cubicBezTo>
                    <a:pt x="333523" y="1686417"/>
                    <a:pt x="327636" y="1700630"/>
                    <a:pt x="317156" y="1711109"/>
                  </a:cubicBezTo>
                  <a:cubicBezTo>
                    <a:pt x="306677" y="1721589"/>
                    <a:pt x="292464" y="1727476"/>
                    <a:pt x="277644" y="1727476"/>
                  </a:cubicBezTo>
                  <a:lnTo>
                    <a:pt x="55879" y="1727476"/>
                  </a:lnTo>
                  <a:cubicBezTo>
                    <a:pt x="41059" y="1727476"/>
                    <a:pt x="26846" y="1721589"/>
                    <a:pt x="16366" y="1711109"/>
                  </a:cubicBezTo>
                  <a:cubicBezTo>
                    <a:pt x="5887" y="1700630"/>
                    <a:pt x="0" y="1686417"/>
                    <a:pt x="0" y="1671597"/>
                  </a:cubicBezTo>
                  <a:lnTo>
                    <a:pt x="0" y="55879"/>
                  </a:lnTo>
                  <a:cubicBezTo>
                    <a:pt x="0" y="41059"/>
                    <a:pt x="5887" y="26846"/>
                    <a:pt x="16366" y="16366"/>
                  </a:cubicBezTo>
                  <a:cubicBezTo>
                    <a:pt x="26846" y="5887"/>
                    <a:pt x="41059" y="0"/>
                    <a:pt x="55879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TextBox 85"/>
            <p:cNvSpPr txBox="1"/>
            <p:nvPr/>
          </p:nvSpPr>
          <p:spPr>
            <a:xfrm>
              <a:off x="0" y="-38100"/>
              <a:ext cx="333523" cy="1765576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5882248" y="6604601"/>
            <a:ext cx="2317050" cy="435730"/>
            <a:chOff x="0" y="0"/>
            <a:chExt cx="557774" cy="104892"/>
          </a:xfrm>
        </p:grpSpPr>
        <p:sp>
          <p:nvSpPr>
            <p:cNvPr id="87" name="Freeform 87"/>
            <p:cNvSpPr/>
            <p:nvPr/>
          </p:nvSpPr>
          <p:spPr>
            <a:xfrm>
              <a:off x="0" y="0"/>
              <a:ext cx="557774" cy="104892"/>
            </a:xfrm>
            <a:custGeom>
              <a:avLst/>
              <a:gdLst/>
              <a:ahLst/>
              <a:cxnLst/>
              <a:rect l="l" t="t" r="r" b="b"/>
              <a:pathLst>
                <a:path w="557774" h="104892">
                  <a:moveTo>
                    <a:pt x="0" y="0"/>
                  </a:moveTo>
                  <a:lnTo>
                    <a:pt x="557774" y="0"/>
                  </a:lnTo>
                  <a:lnTo>
                    <a:pt x="557774" y="104892"/>
                  </a:lnTo>
                  <a:lnTo>
                    <a:pt x="0" y="104892"/>
                  </a:lnTo>
                  <a:close/>
                </a:path>
              </a:pathLst>
            </a:custGeom>
            <a:solidFill>
              <a:srgbClr val="E48E8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TextBox 88"/>
            <p:cNvSpPr txBox="1"/>
            <p:nvPr/>
          </p:nvSpPr>
          <p:spPr>
            <a:xfrm>
              <a:off x="0" y="-28575"/>
              <a:ext cx="557774" cy="133467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1959"/>
                </a:lnSpc>
              </a:pPr>
              <a:r>
                <a:rPr lang="en-US" sz="1399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SHORT TERM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12773208" y="6604601"/>
            <a:ext cx="2317050" cy="435730"/>
            <a:chOff x="0" y="0"/>
            <a:chExt cx="557774" cy="104892"/>
          </a:xfrm>
        </p:grpSpPr>
        <p:sp>
          <p:nvSpPr>
            <p:cNvPr id="90" name="Freeform 90"/>
            <p:cNvSpPr/>
            <p:nvPr/>
          </p:nvSpPr>
          <p:spPr>
            <a:xfrm>
              <a:off x="0" y="0"/>
              <a:ext cx="557774" cy="104892"/>
            </a:xfrm>
            <a:custGeom>
              <a:avLst/>
              <a:gdLst/>
              <a:ahLst/>
              <a:cxnLst/>
              <a:rect l="l" t="t" r="r" b="b"/>
              <a:pathLst>
                <a:path w="557774" h="104892">
                  <a:moveTo>
                    <a:pt x="0" y="0"/>
                  </a:moveTo>
                  <a:lnTo>
                    <a:pt x="557774" y="0"/>
                  </a:lnTo>
                  <a:lnTo>
                    <a:pt x="557774" y="104892"/>
                  </a:lnTo>
                  <a:lnTo>
                    <a:pt x="0" y="104892"/>
                  </a:lnTo>
                  <a:close/>
                </a:path>
              </a:pathLst>
            </a:custGeom>
            <a:solidFill>
              <a:srgbClr val="E48E8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TextBox 91"/>
            <p:cNvSpPr txBox="1"/>
            <p:nvPr/>
          </p:nvSpPr>
          <p:spPr>
            <a:xfrm>
              <a:off x="0" y="-28575"/>
              <a:ext cx="557774" cy="133467"/>
            </a:xfrm>
            <a:prstGeom prst="rect">
              <a:avLst/>
            </a:prstGeom>
          </p:spPr>
          <p:txBody>
            <a:bodyPr lIns="55579" tIns="55579" rIns="55579" bIns="55579" rtlCol="0" anchor="ctr"/>
            <a:lstStyle/>
            <a:p>
              <a:pPr algn="ctr">
                <a:lnSpc>
                  <a:spcPts val="1959"/>
                </a:lnSpc>
              </a:pPr>
              <a:r>
                <a:rPr lang="en-US" sz="1399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LONG TERM</a:t>
              </a:r>
            </a:p>
          </p:txBody>
        </p:sp>
      </p:grpSp>
      <p:sp>
        <p:nvSpPr>
          <p:cNvPr id="92" name="TextBox 92"/>
          <p:cNvSpPr txBox="1"/>
          <p:nvPr/>
        </p:nvSpPr>
        <p:spPr>
          <a:xfrm>
            <a:off x="4144453" y="7412089"/>
            <a:ext cx="5659819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Continue with Fill-Finish Capabilities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4144453" y="7688598"/>
            <a:ext cx="6100630" cy="247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Secure APA’s for long-term contracts via UNICEF, GAVI, AVAT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10603490" y="7021305"/>
            <a:ext cx="6846310" cy="52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Sustainable ecosystem for open source antigen blueprints, green manufacturing &amp; solar cold chains, &amp; launch the Vaccine Academy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0603490" y="7552068"/>
            <a:ext cx="6120577" cy="52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R&amp;D on existing endemic diseases through strategic partnerships with R&amp;D Institutes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4144453" y="8439764"/>
            <a:ext cx="12523688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VaccineCo’s current </a:t>
            </a: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market share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by</a:t>
            </a: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revenue</a:t>
            </a: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 increases from ~3% to 9% by 2040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4147204" y="8695430"/>
            <a:ext cx="12523688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Projected revenue increase to </a:t>
            </a: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$418Mn by 2040 (29.4% CAGR)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4144453" y="8961517"/>
            <a:ext cx="12523688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Contract Manufacturing model to increasing</a:t>
            </a: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 production to 145Mn vaccines annually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4147204" y="9227604"/>
            <a:ext cx="12523688" cy="266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23850" lvl="1" indent="-161925" algn="l">
              <a:lnSpc>
                <a:spcPts val="2100"/>
              </a:lnSpc>
              <a:buFont typeface="Arial"/>
              <a:buChar char="•"/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Through </a:t>
            </a: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Malaria R&amp;D</a:t>
            </a:r>
            <a:r>
              <a:rPr lang="en-US" sz="1500">
                <a:solidFill>
                  <a:srgbClr val="B21B1C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2033, VaccineCo contributes to GDP effectively </a:t>
            </a: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saving $85 of economic cost per dose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4212863" y="3614264"/>
            <a:ext cx="12949917" cy="10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Africa imports 99% of its vaccine supply despite consuming nearly 1/4th of the world’s vaccines (high exposure to price shocks and export bans). Most AVMs are limited to low-margin fill-finish operations, with only ~240 M doses projected locally against a 1.4 B-dose demand by 2030.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 Without stable long-term contracts and upstream capabilities, facilities risk sitting idle, undermining the AU’s 2040 self-reliance goal.</a:t>
            </a:r>
          </a:p>
        </p:txBody>
      </p:sp>
      <p:sp>
        <p:nvSpPr>
          <p:cNvPr id="101" name="TextBox 101"/>
          <p:cNvSpPr txBox="1"/>
          <p:nvPr/>
        </p:nvSpPr>
        <p:spPr>
          <a:xfrm>
            <a:off x="789725" y="677220"/>
            <a:ext cx="561144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Executive Summary</a:t>
            </a:r>
          </a:p>
        </p:txBody>
      </p:sp>
      <p:pic>
        <p:nvPicPr>
          <p:cNvPr id="108" name="Picture 107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E14C5679-B3DB-A6CC-953B-11E1CA9B11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6570978" y="2341673"/>
            <a:ext cx="5184144" cy="3834185"/>
            <a:chOff x="0" y="0"/>
            <a:chExt cx="1365371" cy="10098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65371" cy="1009826"/>
            </a:xfrm>
            <a:custGeom>
              <a:avLst/>
              <a:gdLst/>
              <a:ahLst/>
              <a:cxnLst/>
              <a:rect l="l" t="t" r="r" b="b"/>
              <a:pathLst>
                <a:path w="1365371" h="1009826">
                  <a:moveTo>
                    <a:pt x="14934" y="0"/>
                  </a:moveTo>
                  <a:lnTo>
                    <a:pt x="1350437" y="0"/>
                  </a:lnTo>
                  <a:cubicBezTo>
                    <a:pt x="1358685" y="0"/>
                    <a:pt x="1365371" y="6686"/>
                    <a:pt x="1365371" y="14934"/>
                  </a:cubicBezTo>
                  <a:lnTo>
                    <a:pt x="1365371" y="994893"/>
                  </a:lnTo>
                  <a:cubicBezTo>
                    <a:pt x="1365371" y="998853"/>
                    <a:pt x="1363798" y="1002652"/>
                    <a:pt x="1360997" y="1005452"/>
                  </a:cubicBezTo>
                  <a:cubicBezTo>
                    <a:pt x="1358197" y="1008253"/>
                    <a:pt x="1354398" y="1009826"/>
                    <a:pt x="1350437" y="1009826"/>
                  </a:cubicBezTo>
                  <a:lnTo>
                    <a:pt x="14934" y="1009826"/>
                  </a:lnTo>
                  <a:cubicBezTo>
                    <a:pt x="6686" y="1009826"/>
                    <a:pt x="0" y="1003140"/>
                    <a:pt x="0" y="994893"/>
                  </a:cubicBezTo>
                  <a:lnTo>
                    <a:pt x="0" y="14934"/>
                  </a:lnTo>
                  <a:cubicBezTo>
                    <a:pt x="0" y="10973"/>
                    <a:pt x="1573" y="7175"/>
                    <a:pt x="4374" y="4374"/>
                  </a:cubicBezTo>
                  <a:cubicBezTo>
                    <a:pt x="7175" y="1573"/>
                    <a:pt x="10973" y="0"/>
                    <a:pt x="14934" y="0"/>
                  </a:cubicBezTo>
                  <a:close/>
                </a:path>
              </a:pathLst>
            </a:custGeom>
            <a:solidFill>
              <a:srgbClr val="FFF8F3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365371" cy="10479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8" name="AutoShape 8"/>
          <p:cNvSpPr/>
          <p:nvPr/>
        </p:nvSpPr>
        <p:spPr>
          <a:xfrm flipH="1" flipV="1">
            <a:off x="2872685" y="8606221"/>
            <a:ext cx="0" cy="96447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AutoShape 9"/>
          <p:cNvSpPr/>
          <p:nvPr/>
        </p:nvSpPr>
        <p:spPr>
          <a:xfrm flipH="1" flipV="1">
            <a:off x="15402480" y="8323225"/>
            <a:ext cx="0" cy="96447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90500" y="5370689"/>
            <a:ext cx="18288000" cy="4221602"/>
          </a:xfrm>
          <a:custGeom>
            <a:avLst/>
            <a:gdLst/>
            <a:ahLst/>
            <a:cxnLst/>
            <a:rect l="l" t="t" r="r" b="b"/>
            <a:pathLst>
              <a:path w="18288000" h="4221602">
                <a:moveTo>
                  <a:pt x="0" y="0"/>
                </a:moveTo>
                <a:lnTo>
                  <a:pt x="18288000" y="0"/>
                </a:lnTo>
                <a:lnTo>
                  <a:pt x="18288000" y="4221602"/>
                </a:lnTo>
                <a:lnTo>
                  <a:pt x="0" y="42216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</a:blip>
            <a:stretch>
              <a:fillRect l="-26367" r="-22835" b="-54634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594675" y="6913740"/>
            <a:ext cx="15022747" cy="2678551"/>
          </a:xfrm>
          <a:custGeom>
            <a:avLst/>
            <a:gdLst/>
            <a:ahLst/>
            <a:cxnLst/>
            <a:rect l="l" t="t" r="r" b="b"/>
            <a:pathLst>
              <a:path w="15022747" h="2678551">
                <a:moveTo>
                  <a:pt x="0" y="0"/>
                </a:moveTo>
                <a:lnTo>
                  <a:pt x="15022747" y="0"/>
                </a:lnTo>
                <a:lnTo>
                  <a:pt x="15022747" y="2678551"/>
                </a:lnTo>
                <a:lnTo>
                  <a:pt x="0" y="26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800" r="-12007" b="-10310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340979" y="7709033"/>
            <a:ext cx="1044363" cy="104436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1B1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9888" tIns="39888" rIns="39888" bIns="398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2601329" y="7943776"/>
            <a:ext cx="523662" cy="574878"/>
          </a:xfrm>
          <a:custGeom>
            <a:avLst/>
            <a:gdLst/>
            <a:ahLst/>
            <a:cxnLst/>
            <a:rect l="l" t="t" r="r" b="b"/>
            <a:pathLst>
              <a:path w="523662" h="574878">
                <a:moveTo>
                  <a:pt x="0" y="0"/>
                </a:moveTo>
                <a:lnTo>
                  <a:pt x="523662" y="0"/>
                </a:lnTo>
                <a:lnTo>
                  <a:pt x="523662" y="574878"/>
                </a:lnTo>
                <a:lnTo>
                  <a:pt x="0" y="5748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8668293" y="6526370"/>
            <a:ext cx="1389564" cy="138956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1B1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9888" tIns="39888" rIns="39888" bIns="398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031301" y="6785458"/>
            <a:ext cx="743070" cy="854103"/>
          </a:xfrm>
          <a:custGeom>
            <a:avLst/>
            <a:gdLst/>
            <a:ahLst/>
            <a:cxnLst/>
            <a:rect l="l" t="t" r="r" b="b"/>
            <a:pathLst>
              <a:path w="743070" h="854103">
                <a:moveTo>
                  <a:pt x="0" y="0"/>
                </a:moveTo>
                <a:lnTo>
                  <a:pt x="743070" y="0"/>
                </a:lnTo>
                <a:lnTo>
                  <a:pt x="743070" y="854103"/>
                </a:lnTo>
                <a:lnTo>
                  <a:pt x="0" y="8541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14870774" y="7709033"/>
            <a:ext cx="1044363" cy="1044363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21B1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39888" tIns="39888" rIns="39888" bIns="39888" rtlCol="0" anchor="ctr"/>
            <a:lstStyle/>
            <a:p>
              <a:pPr algn="ctr">
                <a:lnSpc>
                  <a:spcPts val="2099"/>
                </a:lnSpc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5070055" y="7896884"/>
            <a:ext cx="660759" cy="668662"/>
          </a:xfrm>
          <a:custGeom>
            <a:avLst/>
            <a:gdLst/>
            <a:ahLst/>
            <a:cxnLst/>
            <a:rect l="l" t="t" r="r" b="b"/>
            <a:pathLst>
              <a:path w="660759" h="668662">
                <a:moveTo>
                  <a:pt x="0" y="0"/>
                </a:moveTo>
                <a:lnTo>
                  <a:pt x="660759" y="0"/>
                </a:lnTo>
                <a:lnTo>
                  <a:pt x="660759" y="668662"/>
                </a:lnTo>
                <a:lnTo>
                  <a:pt x="0" y="6686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7723" t="-10650" r="-37124" b="-6213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567803" y="4199114"/>
            <a:ext cx="5184144" cy="3367044"/>
            <a:chOff x="0" y="0"/>
            <a:chExt cx="1365371" cy="88679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365371" cy="886794"/>
            </a:xfrm>
            <a:custGeom>
              <a:avLst/>
              <a:gdLst/>
              <a:ahLst/>
              <a:cxnLst/>
              <a:rect l="l" t="t" r="r" b="b"/>
              <a:pathLst>
                <a:path w="1365371" h="886794">
                  <a:moveTo>
                    <a:pt x="14934" y="0"/>
                  </a:moveTo>
                  <a:lnTo>
                    <a:pt x="1350437" y="0"/>
                  </a:lnTo>
                  <a:cubicBezTo>
                    <a:pt x="1358685" y="0"/>
                    <a:pt x="1365371" y="6686"/>
                    <a:pt x="1365371" y="14934"/>
                  </a:cubicBezTo>
                  <a:lnTo>
                    <a:pt x="1365371" y="871860"/>
                  </a:lnTo>
                  <a:cubicBezTo>
                    <a:pt x="1365371" y="875820"/>
                    <a:pt x="1363798" y="879619"/>
                    <a:pt x="1360997" y="882419"/>
                  </a:cubicBezTo>
                  <a:cubicBezTo>
                    <a:pt x="1358197" y="885220"/>
                    <a:pt x="1354398" y="886794"/>
                    <a:pt x="1350437" y="886794"/>
                  </a:cubicBezTo>
                  <a:lnTo>
                    <a:pt x="14934" y="886794"/>
                  </a:lnTo>
                  <a:cubicBezTo>
                    <a:pt x="6686" y="886794"/>
                    <a:pt x="0" y="880107"/>
                    <a:pt x="0" y="871860"/>
                  </a:cubicBezTo>
                  <a:lnTo>
                    <a:pt x="0" y="14934"/>
                  </a:lnTo>
                  <a:cubicBezTo>
                    <a:pt x="0" y="10973"/>
                    <a:pt x="1573" y="7175"/>
                    <a:pt x="4374" y="4374"/>
                  </a:cubicBezTo>
                  <a:cubicBezTo>
                    <a:pt x="7175" y="1573"/>
                    <a:pt x="10973" y="0"/>
                    <a:pt x="14934" y="0"/>
                  </a:cubicBezTo>
                  <a:close/>
                </a:path>
              </a:pathLst>
            </a:custGeom>
            <a:solidFill>
              <a:srgbClr val="FFF8F3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365371" cy="924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642306" y="2290690"/>
            <a:ext cx="5184144" cy="5275469"/>
            <a:chOff x="0" y="0"/>
            <a:chExt cx="1365371" cy="138942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365371" cy="1389424"/>
            </a:xfrm>
            <a:custGeom>
              <a:avLst/>
              <a:gdLst/>
              <a:ahLst/>
              <a:cxnLst/>
              <a:rect l="l" t="t" r="r" b="b"/>
              <a:pathLst>
                <a:path w="1365371" h="1389424">
                  <a:moveTo>
                    <a:pt x="14934" y="0"/>
                  </a:moveTo>
                  <a:lnTo>
                    <a:pt x="1350437" y="0"/>
                  </a:lnTo>
                  <a:cubicBezTo>
                    <a:pt x="1358685" y="0"/>
                    <a:pt x="1365371" y="6686"/>
                    <a:pt x="1365371" y="14934"/>
                  </a:cubicBezTo>
                  <a:lnTo>
                    <a:pt x="1365371" y="1374490"/>
                  </a:lnTo>
                  <a:cubicBezTo>
                    <a:pt x="1365371" y="1378451"/>
                    <a:pt x="1363798" y="1382249"/>
                    <a:pt x="1360997" y="1385050"/>
                  </a:cubicBezTo>
                  <a:cubicBezTo>
                    <a:pt x="1358197" y="1387851"/>
                    <a:pt x="1354398" y="1389424"/>
                    <a:pt x="1350437" y="1389424"/>
                  </a:cubicBezTo>
                  <a:lnTo>
                    <a:pt x="14934" y="1389424"/>
                  </a:lnTo>
                  <a:cubicBezTo>
                    <a:pt x="10973" y="1389424"/>
                    <a:pt x="7175" y="1387851"/>
                    <a:pt x="4374" y="1385050"/>
                  </a:cubicBezTo>
                  <a:cubicBezTo>
                    <a:pt x="1573" y="1382249"/>
                    <a:pt x="0" y="1378451"/>
                    <a:pt x="0" y="1374490"/>
                  </a:cubicBezTo>
                  <a:lnTo>
                    <a:pt x="0" y="14934"/>
                  </a:lnTo>
                  <a:cubicBezTo>
                    <a:pt x="0" y="10973"/>
                    <a:pt x="1573" y="7175"/>
                    <a:pt x="4374" y="4374"/>
                  </a:cubicBezTo>
                  <a:cubicBezTo>
                    <a:pt x="7175" y="1573"/>
                    <a:pt x="10973" y="0"/>
                    <a:pt x="14934" y="0"/>
                  </a:cubicBezTo>
                  <a:close/>
                </a:path>
              </a:pathLst>
            </a:custGeom>
            <a:solidFill>
              <a:srgbClr val="FFF8F3"/>
            </a:solidFill>
            <a:ln w="2857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365371" cy="1427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3817654" y="9544448"/>
            <a:ext cx="1165601" cy="597414"/>
          </a:xfrm>
          <a:custGeom>
            <a:avLst/>
            <a:gdLst/>
            <a:ahLst/>
            <a:cxnLst/>
            <a:rect l="l" t="t" r="r" b="b"/>
            <a:pathLst>
              <a:path w="1165601" h="597414">
                <a:moveTo>
                  <a:pt x="0" y="0"/>
                </a:moveTo>
                <a:lnTo>
                  <a:pt x="1165601" y="0"/>
                </a:lnTo>
                <a:lnTo>
                  <a:pt x="1165601" y="597414"/>
                </a:lnTo>
                <a:lnTo>
                  <a:pt x="0" y="5974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62881" t="-140667" r="-30474" b="-140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Freeform 31"/>
          <p:cNvSpPr/>
          <p:nvPr/>
        </p:nvSpPr>
        <p:spPr>
          <a:xfrm>
            <a:off x="180125" y="9592291"/>
            <a:ext cx="3637529" cy="501728"/>
          </a:xfrm>
          <a:custGeom>
            <a:avLst/>
            <a:gdLst/>
            <a:ahLst/>
            <a:cxnLst/>
            <a:rect l="l" t="t" r="r" b="b"/>
            <a:pathLst>
              <a:path w="3637529" h="501728">
                <a:moveTo>
                  <a:pt x="0" y="0"/>
                </a:moveTo>
                <a:lnTo>
                  <a:pt x="3637529" y="0"/>
                </a:lnTo>
                <a:lnTo>
                  <a:pt x="3637529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493120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816323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Freeform 34"/>
          <p:cNvSpPr/>
          <p:nvPr/>
        </p:nvSpPr>
        <p:spPr>
          <a:xfrm>
            <a:off x="11394539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35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6171" y="2141152"/>
            <a:ext cx="5183447" cy="2043361"/>
          </a:xfrm>
          <a:prstGeom prst="rect">
            <a:avLst/>
          </a:prstGeom>
        </p:spPr>
      </p:pic>
      <p:grpSp>
        <p:nvGrpSpPr>
          <p:cNvPr id="37" name="Group 37"/>
          <p:cNvGrpSpPr/>
          <p:nvPr/>
        </p:nvGrpSpPr>
        <p:grpSpPr>
          <a:xfrm>
            <a:off x="551600" y="1706069"/>
            <a:ext cx="5184144" cy="435616"/>
            <a:chOff x="0" y="0"/>
            <a:chExt cx="1365371" cy="11473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365371" cy="114730"/>
            </a:xfrm>
            <a:custGeom>
              <a:avLst/>
              <a:gdLst/>
              <a:ahLst/>
              <a:cxnLst/>
              <a:rect l="l" t="t" r="r" b="b"/>
              <a:pathLst>
                <a:path w="1365371" h="114730">
                  <a:moveTo>
                    <a:pt x="0" y="0"/>
                  </a:moveTo>
                  <a:lnTo>
                    <a:pt x="1365371" y="0"/>
                  </a:lnTo>
                  <a:lnTo>
                    <a:pt x="136537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136537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2593322" y="1706069"/>
            <a:ext cx="5266106" cy="435616"/>
            <a:chOff x="0" y="0"/>
            <a:chExt cx="1386958" cy="11473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386958" cy="114730"/>
            </a:xfrm>
            <a:custGeom>
              <a:avLst/>
              <a:gdLst/>
              <a:ahLst/>
              <a:cxnLst/>
              <a:rect l="l" t="t" r="r" b="b"/>
              <a:pathLst>
                <a:path w="1386958" h="114730">
                  <a:moveTo>
                    <a:pt x="0" y="0"/>
                  </a:moveTo>
                  <a:lnTo>
                    <a:pt x="1386958" y="0"/>
                  </a:lnTo>
                  <a:lnTo>
                    <a:pt x="1386958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1386958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6570978" y="1706069"/>
            <a:ext cx="5184144" cy="435616"/>
            <a:chOff x="0" y="0"/>
            <a:chExt cx="1365371" cy="11473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365371" cy="114730"/>
            </a:xfrm>
            <a:custGeom>
              <a:avLst/>
              <a:gdLst/>
              <a:ahLst/>
              <a:cxnLst/>
              <a:rect l="l" t="t" r="r" b="b"/>
              <a:pathLst>
                <a:path w="1365371" h="114730">
                  <a:moveTo>
                    <a:pt x="0" y="0"/>
                  </a:moveTo>
                  <a:lnTo>
                    <a:pt x="1365371" y="0"/>
                  </a:lnTo>
                  <a:lnTo>
                    <a:pt x="136537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136537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1386243" y="1752587"/>
            <a:ext cx="3642957" cy="329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African Market Dynamics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4357173" y="1765923"/>
            <a:ext cx="1721027" cy="316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VaccineCo</a:t>
            </a:r>
            <a:endParaRPr lang="en-US" sz="1899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551600" y="328781"/>
            <a:ext cx="15827697" cy="4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African Market Analysis: Heavy import reliance signalling </a:t>
            </a:r>
            <a:r>
              <a:rPr lang="en-US" sz="2900" b="1">
                <a:solidFill>
                  <a:srgbClr val="D62928"/>
                </a:solidFill>
                <a:latin typeface="Inter Bold"/>
                <a:ea typeface="Inter Bold"/>
                <a:cs typeface="Inter Bold"/>
                <a:sym typeface="Inter Bold"/>
              </a:rPr>
              <a:t>urgency to expand upstream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51600" y="2731279"/>
            <a:ext cx="965079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240 M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51600" y="3243798"/>
            <a:ext cx="53560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1.4 B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2601330" y="2731278"/>
            <a:ext cx="2796742" cy="259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239"/>
              </a:lnSpc>
            </a:pPr>
            <a:r>
              <a:rPr lang="en-US" sz="1599" i="1" dirty="0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Projected Supply (AVMs)*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340979" y="3263669"/>
            <a:ext cx="2961842" cy="259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239"/>
              </a:lnSpc>
            </a:pPr>
            <a:r>
              <a:rPr lang="en-US" sz="1599" i="1" dirty="0">
                <a:solidFill>
                  <a:srgbClr val="FFFFFF"/>
                </a:solidFill>
                <a:latin typeface="Inter Italics"/>
                <a:ea typeface="Inter Italics"/>
                <a:cs typeface="Inter Italics"/>
                <a:sym typeface="Inter Italics"/>
              </a:rPr>
              <a:t>Projected Vaccine Demand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54643" y="3752559"/>
            <a:ext cx="4428611" cy="247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99"/>
              </a:lnSpc>
            </a:pPr>
            <a:r>
              <a:rPr lang="en-US" sz="1499" i="1" dirty="0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*Doses primarily for children through UNICEF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7685855" y="1765923"/>
            <a:ext cx="3058345" cy="329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South African Market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516679" y="2247493"/>
            <a:ext cx="3360121" cy="269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Africa’s Vaccine Gap by 2030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667468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2835746" y="2456354"/>
            <a:ext cx="4781257" cy="535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i="1">
                <a:solidFill>
                  <a:srgbClr val="004AAD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Fill &amp; Finish manufacturer with a Mission to be a self-reliant contributor to Vision 2040 </a:t>
            </a:r>
          </a:p>
        </p:txBody>
      </p:sp>
      <p:sp>
        <p:nvSpPr>
          <p:cNvPr id="59" name="AutoShape 59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Box 60"/>
          <p:cNvSpPr txBox="1"/>
          <p:nvPr/>
        </p:nvSpPr>
        <p:spPr>
          <a:xfrm>
            <a:off x="567803" y="856290"/>
            <a:ext cx="15523121" cy="30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VaccineCo needs to address upstream manufacturing capabilities to improve shrinking margins &amp; fulfill Africa’s vaccine supply gap 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829031" y="4317175"/>
            <a:ext cx="4629280" cy="3092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Funding Shift Post-Pandemic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decline in COVID correlated with lower government and donor contributions, signalling </a:t>
            </a: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sustainable funding</a:t>
            </a:r>
          </a:p>
          <a:p>
            <a:pPr algn="just">
              <a:lnSpc>
                <a:spcPts val="2100"/>
              </a:lnSpc>
            </a:pPr>
            <a:endParaRPr lang="en-US" sz="1500" b="1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Fragile Supply Chains</a:t>
            </a:r>
          </a:p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Heavy reliance 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on cheaper external suppliers, widening demand and supply gap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Enablers for scale</a:t>
            </a:r>
          </a:p>
          <a:p>
            <a:pPr algn="just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“</a:t>
            </a: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Buy African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” policies, with a focus on value-based local procurement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6796230" y="2532078"/>
            <a:ext cx="4786170" cy="3478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100"/>
              </a:lnSpc>
            </a:pPr>
            <a:r>
              <a:rPr lang="en-US" sz="1500" b="1" dirty="0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Capability gap</a:t>
            </a:r>
          </a:p>
          <a:p>
            <a:pPr algn="just">
              <a:lnSpc>
                <a:spcPts val="2100"/>
              </a:lnSpc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 market is flooded with fill and finish players due to </a:t>
            </a:r>
            <a:r>
              <a:rPr lang="en-US" sz="15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limited upstream capabilities</a:t>
            </a: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algn="just">
              <a:lnSpc>
                <a:spcPts val="2100"/>
              </a:lnSpc>
            </a:pPr>
            <a:endParaRPr lang="en-US" sz="15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2100"/>
              </a:lnSpc>
            </a:pPr>
            <a:r>
              <a:rPr lang="en-US" sz="1500" b="1" dirty="0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Market Dynamics</a:t>
            </a:r>
          </a:p>
          <a:p>
            <a:pPr algn="just">
              <a:lnSpc>
                <a:spcPts val="2100"/>
              </a:lnSpc>
            </a:pPr>
            <a:r>
              <a:rPr lang="en-US" sz="15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 price-based government tender</a:t>
            </a: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system puts heavily reliant local players at a disadvantage to global players</a:t>
            </a:r>
          </a:p>
          <a:p>
            <a:pPr algn="just">
              <a:lnSpc>
                <a:spcPts val="2100"/>
              </a:lnSpc>
            </a:pPr>
            <a:endParaRPr lang="en-US" sz="1500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2100"/>
              </a:lnSpc>
            </a:pPr>
            <a:r>
              <a:rPr lang="en-US" sz="1500" b="1" dirty="0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Macro constraints</a:t>
            </a:r>
          </a:p>
          <a:p>
            <a:pPr algn="just">
              <a:lnSpc>
                <a:spcPts val="2100"/>
              </a:lnSpc>
              <a:spcBef>
                <a:spcPct val="0"/>
              </a:spcBef>
            </a:pPr>
            <a:r>
              <a:rPr lang="en-US" sz="1500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High fiscal debt</a:t>
            </a: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along with fragmented cold chains, threatens production/distribution. This is accelerated with high unemployment and poverty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13015625" y="3153621"/>
            <a:ext cx="4466548" cy="426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Incorporation in 2006</a:t>
            </a:r>
          </a:p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Consortium 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b/w PE firms &amp; the SA government 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Focus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Primarily in </a:t>
            </a: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immunization vaccines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with upstream integration as the primary end goal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Margins Collapse</a:t>
            </a:r>
          </a:p>
          <a:p>
            <a:pPr algn="just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EBITDA margins collapsed </a:t>
            </a: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(from 28% to 6%)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due to reliance on global suppliers &amp; local currency depreciation</a:t>
            </a:r>
          </a:p>
          <a:p>
            <a:pPr algn="just">
              <a:lnSpc>
                <a:spcPts val="2100"/>
              </a:lnSpc>
            </a:pPr>
            <a:endParaRPr lang="en-US" sz="15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just">
              <a:lnSpc>
                <a:spcPts val="2100"/>
              </a:lnSpc>
            </a:pPr>
            <a:r>
              <a:rPr lang="en-US" sz="1500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Revenue Stream</a:t>
            </a:r>
          </a:p>
          <a:p>
            <a:pPr algn="just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Government-based, making demand </a:t>
            </a: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unpredictable 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&amp; revenues </a:t>
            </a:r>
            <a:r>
              <a:rPr lang="en-US" sz="15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concentrated</a:t>
            </a: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resulting in upstream aspirations highly uncertian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947439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2008843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pic>
        <p:nvPicPr>
          <p:cNvPr id="67" name="Picture 66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742FCE5C-470B-E929-DE88-91D2D893837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817654" y="9544448"/>
            <a:ext cx="1165601" cy="597414"/>
          </a:xfrm>
          <a:custGeom>
            <a:avLst/>
            <a:gdLst/>
            <a:ahLst/>
            <a:cxnLst/>
            <a:rect l="l" t="t" r="r" b="b"/>
            <a:pathLst>
              <a:path w="1165601" h="597414">
                <a:moveTo>
                  <a:pt x="0" y="0"/>
                </a:moveTo>
                <a:lnTo>
                  <a:pt x="1165601" y="0"/>
                </a:lnTo>
                <a:lnTo>
                  <a:pt x="1165601" y="597414"/>
                </a:lnTo>
                <a:lnTo>
                  <a:pt x="0" y="5974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2881" t="-140667" r="-30474" b="-140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80125" y="9592291"/>
            <a:ext cx="3637529" cy="501728"/>
          </a:xfrm>
          <a:custGeom>
            <a:avLst/>
            <a:gdLst/>
            <a:ahLst/>
            <a:cxnLst/>
            <a:rect l="l" t="t" r="r" b="b"/>
            <a:pathLst>
              <a:path w="3637529" h="501728">
                <a:moveTo>
                  <a:pt x="0" y="0"/>
                </a:moveTo>
                <a:lnTo>
                  <a:pt x="3637529" y="0"/>
                </a:lnTo>
                <a:lnTo>
                  <a:pt x="3637529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493120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16323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394539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551600" y="1801170"/>
            <a:ext cx="9931289" cy="435616"/>
            <a:chOff x="0" y="0"/>
            <a:chExt cx="2615648" cy="11473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615648" cy="114730"/>
            </a:xfrm>
            <a:custGeom>
              <a:avLst/>
              <a:gdLst/>
              <a:ahLst/>
              <a:cxnLst/>
              <a:rect l="l" t="t" r="r" b="b"/>
              <a:pathLst>
                <a:path w="2615648" h="114730">
                  <a:moveTo>
                    <a:pt x="0" y="0"/>
                  </a:moveTo>
                  <a:lnTo>
                    <a:pt x="2615648" y="0"/>
                  </a:lnTo>
                  <a:lnTo>
                    <a:pt x="2615648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615648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63740" y="1801170"/>
            <a:ext cx="6598261" cy="435616"/>
            <a:chOff x="0" y="0"/>
            <a:chExt cx="1737813" cy="1147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37813" cy="114730"/>
            </a:xfrm>
            <a:custGeom>
              <a:avLst/>
              <a:gdLst/>
              <a:ahLst/>
              <a:cxnLst/>
              <a:rect l="l" t="t" r="r" b="b"/>
              <a:pathLst>
                <a:path w="1737813" h="114730">
                  <a:moveTo>
                    <a:pt x="0" y="0"/>
                  </a:moveTo>
                  <a:lnTo>
                    <a:pt x="1737813" y="0"/>
                  </a:lnTo>
                  <a:lnTo>
                    <a:pt x="1737813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737813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163740" y="2509848"/>
            <a:ext cx="2640122" cy="641487"/>
            <a:chOff x="0" y="0"/>
            <a:chExt cx="695341" cy="16895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95341" cy="168951"/>
            </a:xfrm>
            <a:custGeom>
              <a:avLst/>
              <a:gdLst/>
              <a:ahLst/>
              <a:cxnLst/>
              <a:rect l="l" t="t" r="r" b="b"/>
              <a:pathLst>
                <a:path w="695341" h="168951">
                  <a:moveTo>
                    <a:pt x="0" y="0"/>
                  </a:moveTo>
                  <a:lnTo>
                    <a:pt x="695341" y="0"/>
                  </a:lnTo>
                  <a:lnTo>
                    <a:pt x="695341" y="168951"/>
                  </a:lnTo>
                  <a:lnTo>
                    <a:pt x="0" y="168951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695341" cy="207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482595" y="4365988"/>
            <a:ext cx="2279406" cy="777512"/>
            <a:chOff x="0" y="0"/>
            <a:chExt cx="600337" cy="20477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00337" cy="204777"/>
            </a:xfrm>
            <a:custGeom>
              <a:avLst/>
              <a:gdLst/>
              <a:ahLst/>
              <a:cxnLst/>
              <a:rect l="l" t="t" r="r" b="b"/>
              <a:pathLst>
                <a:path w="600337" h="204777">
                  <a:moveTo>
                    <a:pt x="0" y="0"/>
                  </a:moveTo>
                  <a:lnTo>
                    <a:pt x="600337" y="0"/>
                  </a:lnTo>
                  <a:lnTo>
                    <a:pt x="600337" y="204777"/>
                  </a:lnTo>
                  <a:lnTo>
                    <a:pt x="0" y="204777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600337" cy="242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557796" y="2749822"/>
            <a:ext cx="1745553" cy="1626276"/>
            <a:chOff x="0" y="0"/>
            <a:chExt cx="459734" cy="42832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459734" cy="428320"/>
            </a:xfrm>
            <a:custGeom>
              <a:avLst/>
              <a:gdLst/>
              <a:ahLst/>
              <a:cxnLst/>
              <a:rect l="l" t="t" r="r" b="b"/>
              <a:pathLst>
                <a:path w="459734" h="428320">
                  <a:moveTo>
                    <a:pt x="0" y="0"/>
                  </a:moveTo>
                  <a:lnTo>
                    <a:pt x="459734" y="0"/>
                  </a:lnTo>
                  <a:lnTo>
                    <a:pt x="459734" y="428320"/>
                  </a:lnTo>
                  <a:lnTo>
                    <a:pt x="0" y="428320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459734" cy="4664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24" name="AutoShape 24"/>
          <p:cNvSpPr/>
          <p:nvPr/>
        </p:nvSpPr>
        <p:spPr>
          <a:xfrm flipH="1">
            <a:off x="551627" y="4551996"/>
            <a:ext cx="9786285" cy="20701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2560524" y="2417760"/>
            <a:ext cx="3199808" cy="328419"/>
            <a:chOff x="0" y="0"/>
            <a:chExt cx="842748" cy="8649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42748" cy="86497"/>
            </a:xfrm>
            <a:custGeom>
              <a:avLst/>
              <a:gdLst/>
              <a:ahLst/>
              <a:cxnLst/>
              <a:rect l="l" t="t" r="r" b="b"/>
              <a:pathLst>
                <a:path w="842748" h="86497">
                  <a:moveTo>
                    <a:pt x="0" y="0"/>
                  </a:moveTo>
                  <a:lnTo>
                    <a:pt x="842748" y="0"/>
                  </a:lnTo>
                  <a:lnTo>
                    <a:pt x="842748" y="86497"/>
                  </a:lnTo>
                  <a:lnTo>
                    <a:pt x="0" y="86497"/>
                  </a:ln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842748" cy="1245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306256" y="2421402"/>
            <a:ext cx="3762511" cy="328419"/>
            <a:chOff x="0" y="0"/>
            <a:chExt cx="990949" cy="86497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990949" cy="86497"/>
            </a:xfrm>
            <a:custGeom>
              <a:avLst/>
              <a:gdLst/>
              <a:ahLst/>
              <a:cxnLst/>
              <a:rect l="l" t="t" r="r" b="b"/>
              <a:pathLst>
                <a:path w="990949" h="86497">
                  <a:moveTo>
                    <a:pt x="0" y="0"/>
                  </a:moveTo>
                  <a:lnTo>
                    <a:pt x="990949" y="0"/>
                  </a:lnTo>
                  <a:lnTo>
                    <a:pt x="990949" y="86497"/>
                  </a:lnTo>
                  <a:lnTo>
                    <a:pt x="0" y="86497"/>
                  </a:ln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990949" cy="1245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57796" y="4763198"/>
            <a:ext cx="1745553" cy="1402462"/>
            <a:chOff x="0" y="0"/>
            <a:chExt cx="459734" cy="369373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459734" cy="369373"/>
            </a:xfrm>
            <a:custGeom>
              <a:avLst/>
              <a:gdLst/>
              <a:ahLst/>
              <a:cxnLst/>
              <a:rect l="l" t="t" r="r" b="b"/>
              <a:pathLst>
                <a:path w="459734" h="369373">
                  <a:moveTo>
                    <a:pt x="0" y="0"/>
                  </a:moveTo>
                  <a:lnTo>
                    <a:pt x="459734" y="0"/>
                  </a:lnTo>
                  <a:lnTo>
                    <a:pt x="459734" y="369373"/>
                  </a:lnTo>
                  <a:lnTo>
                    <a:pt x="0" y="369373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38100"/>
              <a:ext cx="459734" cy="4074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557796" y="6586411"/>
            <a:ext cx="1745553" cy="1254232"/>
            <a:chOff x="0" y="0"/>
            <a:chExt cx="459734" cy="330333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459734" cy="330333"/>
            </a:xfrm>
            <a:custGeom>
              <a:avLst/>
              <a:gdLst/>
              <a:ahLst/>
              <a:cxnLst/>
              <a:rect l="l" t="t" r="r" b="b"/>
              <a:pathLst>
                <a:path w="459734" h="330333">
                  <a:moveTo>
                    <a:pt x="0" y="0"/>
                  </a:moveTo>
                  <a:lnTo>
                    <a:pt x="459734" y="0"/>
                  </a:lnTo>
                  <a:lnTo>
                    <a:pt x="459734" y="330333"/>
                  </a:lnTo>
                  <a:lnTo>
                    <a:pt x="0" y="330333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459734" cy="368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557796" y="8216584"/>
            <a:ext cx="1745553" cy="1041716"/>
            <a:chOff x="0" y="0"/>
            <a:chExt cx="459734" cy="274361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459734" cy="274361"/>
            </a:xfrm>
            <a:custGeom>
              <a:avLst/>
              <a:gdLst/>
              <a:ahLst/>
              <a:cxnLst/>
              <a:rect l="l" t="t" r="r" b="b"/>
              <a:pathLst>
                <a:path w="459734" h="274361">
                  <a:moveTo>
                    <a:pt x="0" y="0"/>
                  </a:moveTo>
                  <a:lnTo>
                    <a:pt x="459734" y="0"/>
                  </a:lnTo>
                  <a:lnTo>
                    <a:pt x="459734" y="274361"/>
                  </a:lnTo>
                  <a:lnTo>
                    <a:pt x="0" y="274361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459734" cy="312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40" name="AutoShape 40"/>
          <p:cNvSpPr/>
          <p:nvPr/>
        </p:nvSpPr>
        <p:spPr>
          <a:xfrm flipH="1">
            <a:off x="551613" y="6375210"/>
            <a:ext cx="9786285" cy="20701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1" name="AutoShape 41"/>
          <p:cNvSpPr/>
          <p:nvPr/>
        </p:nvSpPr>
        <p:spPr>
          <a:xfrm flipH="1">
            <a:off x="566036" y="8005383"/>
            <a:ext cx="9786285" cy="20701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2" name="AutoShape 42"/>
          <p:cNvSpPr/>
          <p:nvPr/>
        </p:nvSpPr>
        <p:spPr>
          <a:xfrm flipH="1">
            <a:off x="6030031" y="2438142"/>
            <a:ext cx="0" cy="6793242"/>
          </a:xfrm>
          <a:prstGeom prst="line">
            <a:avLst/>
          </a:prstGeom>
          <a:ln w="19050" cap="flat">
            <a:solidFill>
              <a:srgbClr val="D9D9D9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3" name="Freeform 43"/>
          <p:cNvSpPr/>
          <p:nvPr/>
        </p:nvSpPr>
        <p:spPr>
          <a:xfrm>
            <a:off x="13320566" y="2417760"/>
            <a:ext cx="2836239" cy="3126115"/>
          </a:xfrm>
          <a:custGeom>
            <a:avLst/>
            <a:gdLst/>
            <a:ahLst/>
            <a:cxnLst/>
            <a:rect l="l" t="t" r="r" b="b"/>
            <a:pathLst>
              <a:path w="2836239" h="3126115">
                <a:moveTo>
                  <a:pt x="0" y="0"/>
                </a:moveTo>
                <a:lnTo>
                  <a:pt x="2836239" y="0"/>
                </a:lnTo>
                <a:lnTo>
                  <a:pt x="2836239" y="3126115"/>
                </a:lnTo>
                <a:lnTo>
                  <a:pt x="0" y="31261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4" name="Group 44"/>
          <p:cNvGrpSpPr/>
          <p:nvPr/>
        </p:nvGrpSpPr>
        <p:grpSpPr>
          <a:xfrm>
            <a:off x="11163740" y="8618878"/>
            <a:ext cx="2532821" cy="643669"/>
            <a:chOff x="0" y="0"/>
            <a:chExt cx="667081" cy="169526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667081" cy="169526"/>
            </a:xfrm>
            <a:custGeom>
              <a:avLst/>
              <a:gdLst/>
              <a:ahLst/>
              <a:cxnLst/>
              <a:rect l="l" t="t" r="r" b="b"/>
              <a:pathLst>
                <a:path w="667081" h="169526">
                  <a:moveTo>
                    <a:pt x="48906" y="0"/>
                  </a:moveTo>
                  <a:lnTo>
                    <a:pt x="618174" y="0"/>
                  </a:lnTo>
                  <a:cubicBezTo>
                    <a:pt x="645184" y="0"/>
                    <a:pt x="667081" y="21896"/>
                    <a:pt x="667081" y="48906"/>
                  </a:cubicBezTo>
                  <a:lnTo>
                    <a:pt x="667081" y="120620"/>
                  </a:lnTo>
                  <a:cubicBezTo>
                    <a:pt x="667081" y="147630"/>
                    <a:pt x="645184" y="169526"/>
                    <a:pt x="618174" y="169526"/>
                  </a:cubicBezTo>
                  <a:lnTo>
                    <a:pt x="48906" y="169526"/>
                  </a:lnTo>
                  <a:cubicBezTo>
                    <a:pt x="35935" y="169526"/>
                    <a:pt x="23496" y="164373"/>
                    <a:pt x="14324" y="155202"/>
                  </a:cubicBezTo>
                  <a:cubicBezTo>
                    <a:pt x="5153" y="146030"/>
                    <a:pt x="0" y="133591"/>
                    <a:pt x="0" y="120620"/>
                  </a:cubicBezTo>
                  <a:lnTo>
                    <a:pt x="0" y="48906"/>
                  </a:lnTo>
                  <a:cubicBezTo>
                    <a:pt x="0" y="21896"/>
                    <a:pt x="21896" y="0"/>
                    <a:pt x="48906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28575"/>
              <a:ext cx="667081" cy="198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Build upstream capacity capturing 60-70% of value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3601312" y="8511503"/>
            <a:ext cx="2019688" cy="785805"/>
            <a:chOff x="0" y="-28575"/>
            <a:chExt cx="531934" cy="206961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497625" cy="169526"/>
            </a:xfrm>
            <a:custGeom>
              <a:avLst/>
              <a:gdLst/>
              <a:ahLst/>
              <a:cxnLst/>
              <a:rect l="l" t="t" r="r" b="b"/>
              <a:pathLst>
                <a:path w="497625" h="169526">
                  <a:moveTo>
                    <a:pt x="65560" y="0"/>
                  </a:moveTo>
                  <a:lnTo>
                    <a:pt x="432065" y="0"/>
                  </a:lnTo>
                  <a:cubicBezTo>
                    <a:pt x="449453" y="0"/>
                    <a:pt x="466128" y="6907"/>
                    <a:pt x="478423" y="19202"/>
                  </a:cubicBezTo>
                  <a:cubicBezTo>
                    <a:pt x="490718" y="31497"/>
                    <a:pt x="497625" y="48173"/>
                    <a:pt x="497625" y="65560"/>
                  </a:cubicBezTo>
                  <a:lnTo>
                    <a:pt x="497625" y="103966"/>
                  </a:lnTo>
                  <a:cubicBezTo>
                    <a:pt x="497625" y="140174"/>
                    <a:pt x="468273" y="169526"/>
                    <a:pt x="432065" y="169526"/>
                  </a:cubicBezTo>
                  <a:lnTo>
                    <a:pt x="65560" y="169526"/>
                  </a:lnTo>
                  <a:cubicBezTo>
                    <a:pt x="29352" y="169526"/>
                    <a:pt x="0" y="140174"/>
                    <a:pt x="0" y="103966"/>
                  </a:cubicBezTo>
                  <a:lnTo>
                    <a:pt x="0" y="65560"/>
                  </a:lnTo>
                  <a:cubicBezTo>
                    <a:pt x="0" y="29352"/>
                    <a:pt x="29352" y="0"/>
                    <a:pt x="6556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531934" cy="206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 b="1" dirty="0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Lower import dependency (~99%)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5446738" y="8618878"/>
            <a:ext cx="2315263" cy="643669"/>
            <a:chOff x="0" y="0"/>
            <a:chExt cx="609781" cy="16952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09781" cy="169526"/>
            </a:xfrm>
            <a:custGeom>
              <a:avLst/>
              <a:gdLst/>
              <a:ahLst/>
              <a:cxnLst/>
              <a:rect l="l" t="t" r="r" b="b"/>
              <a:pathLst>
                <a:path w="609781" h="169526">
                  <a:moveTo>
                    <a:pt x="53502" y="0"/>
                  </a:moveTo>
                  <a:lnTo>
                    <a:pt x="556279" y="0"/>
                  </a:lnTo>
                  <a:cubicBezTo>
                    <a:pt x="585828" y="0"/>
                    <a:pt x="609781" y="23954"/>
                    <a:pt x="609781" y="53502"/>
                  </a:cubicBezTo>
                  <a:lnTo>
                    <a:pt x="609781" y="116024"/>
                  </a:lnTo>
                  <a:cubicBezTo>
                    <a:pt x="609781" y="145573"/>
                    <a:pt x="585828" y="169526"/>
                    <a:pt x="556279" y="169526"/>
                  </a:cubicBezTo>
                  <a:lnTo>
                    <a:pt x="53502" y="169526"/>
                  </a:lnTo>
                  <a:cubicBezTo>
                    <a:pt x="23954" y="169526"/>
                    <a:pt x="0" y="145573"/>
                    <a:pt x="0" y="116024"/>
                  </a:cubicBezTo>
                  <a:lnTo>
                    <a:pt x="0" y="53502"/>
                  </a:lnTo>
                  <a:cubicBezTo>
                    <a:pt x="0" y="23954"/>
                    <a:pt x="23954" y="0"/>
                    <a:pt x="53502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28575"/>
              <a:ext cx="609781" cy="1981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r>
                <a:rPr lang="en-US" sz="1400" b="1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AU 2040 goal &amp; health sovereignty (local R&amp;D)</a:t>
              </a:r>
            </a:p>
          </p:txBody>
        </p:sp>
      </p:grpSp>
      <p:sp>
        <p:nvSpPr>
          <p:cNvPr id="53" name="Freeform 53"/>
          <p:cNvSpPr/>
          <p:nvPr/>
        </p:nvSpPr>
        <p:spPr>
          <a:xfrm>
            <a:off x="12117178" y="7763066"/>
            <a:ext cx="625946" cy="762187"/>
          </a:xfrm>
          <a:custGeom>
            <a:avLst/>
            <a:gdLst/>
            <a:ahLst/>
            <a:cxnLst/>
            <a:rect l="l" t="t" r="r" b="b"/>
            <a:pathLst>
              <a:path w="625946" h="762187">
                <a:moveTo>
                  <a:pt x="0" y="0"/>
                </a:moveTo>
                <a:lnTo>
                  <a:pt x="625946" y="0"/>
                </a:lnTo>
                <a:lnTo>
                  <a:pt x="625946" y="762187"/>
                </a:lnTo>
                <a:lnTo>
                  <a:pt x="0" y="7621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4" name="Freeform 54"/>
          <p:cNvSpPr/>
          <p:nvPr/>
        </p:nvSpPr>
        <p:spPr>
          <a:xfrm>
            <a:off x="14201713" y="7767103"/>
            <a:ext cx="648219" cy="758150"/>
          </a:xfrm>
          <a:custGeom>
            <a:avLst/>
            <a:gdLst/>
            <a:ahLst/>
            <a:cxnLst/>
            <a:rect l="l" t="t" r="r" b="b"/>
            <a:pathLst>
              <a:path w="648219" h="758150">
                <a:moveTo>
                  <a:pt x="0" y="0"/>
                </a:moveTo>
                <a:lnTo>
                  <a:pt x="648218" y="0"/>
                </a:lnTo>
                <a:lnTo>
                  <a:pt x="648218" y="758150"/>
                </a:lnTo>
                <a:lnTo>
                  <a:pt x="0" y="7581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5" name="Freeform 55"/>
          <p:cNvSpPr/>
          <p:nvPr/>
        </p:nvSpPr>
        <p:spPr>
          <a:xfrm>
            <a:off x="16236954" y="7767103"/>
            <a:ext cx="734832" cy="732995"/>
          </a:xfrm>
          <a:custGeom>
            <a:avLst/>
            <a:gdLst/>
            <a:ahLst/>
            <a:cxnLst/>
            <a:rect l="l" t="t" r="r" b="b"/>
            <a:pathLst>
              <a:path w="734832" h="732995">
                <a:moveTo>
                  <a:pt x="0" y="0"/>
                </a:moveTo>
                <a:lnTo>
                  <a:pt x="734832" y="0"/>
                </a:lnTo>
                <a:lnTo>
                  <a:pt x="734832" y="732995"/>
                </a:lnTo>
                <a:lnTo>
                  <a:pt x="0" y="7329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6" name="TextBox 56"/>
          <p:cNvSpPr txBox="1"/>
          <p:nvPr/>
        </p:nvSpPr>
        <p:spPr>
          <a:xfrm>
            <a:off x="3545746" y="1832586"/>
            <a:ext cx="4783617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Strategic Priority Areas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3220225" y="1832586"/>
            <a:ext cx="2781775" cy="329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VaccineCo’s</a:t>
            </a:r>
            <a:r>
              <a:rPr lang="en-US" sz="19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Goals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1163740" y="3329270"/>
            <a:ext cx="2021020" cy="283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111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Build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in-house drug substance manufacturing capacity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for at least two vaccines while continuing fill-finish for current products, creating a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replicable model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for expansion across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vaccines and legacy diseases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197450" y="7305142"/>
            <a:ext cx="3328371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STRATEGIC PRIORITIES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0980990" y="2543870"/>
            <a:ext cx="2715571" cy="53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Short Term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(0–5 years)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6156805" y="4468022"/>
            <a:ext cx="1499939" cy="53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Long Term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(5+ years)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3813410" y="5753425"/>
            <a:ext cx="3948591" cy="1342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Transition from a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CMO to a CDMO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and invest in R&amp;D to address existing and emerging endemic diseases, establishing VaccineCo as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Africa’s nexus for vaccine innovation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289173" y="3208186"/>
            <a:ext cx="2329907" cy="61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Demand</a:t>
            </a:r>
          </a:p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Certainty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3165050" y="2426077"/>
            <a:ext cx="1990757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Current Situation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6172906" y="2922628"/>
            <a:ext cx="3895861" cy="135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6" lvl="1" indent="-172718" algn="just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Upstream facilities need a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guaranteed off-take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without costly financing</a:t>
            </a:r>
          </a:p>
          <a:p>
            <a:pPr marL="345436" lvl="1" indent="-172718" algn="just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Net margin collapse from 28% to 6% indicates risk-stranded assets 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248524" y="2433361"/>
            <a:ext cx="1940403" cy="266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Why is it critical?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2564781" y="2922628"/>
            <a:ext cx="3102687" cy="1378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Heavy reliance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on contract-driven and price-dependent government tenders with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skewed winning results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hurting self-reliant efforts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289173" y="5134863"/>
            <a:ext cx="2329907" cy="621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Operational Capability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6172906" y="4642171"/>
            <a:ext cx="3895861" cy="1625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6" lvl="1" indent="-172718" algn="just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Drug-substance manufacturing needs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advanced science, skilled talent, and short regulatory cycles</a:t>
            </a:r>
          </a:p>
          <a:p>
            <a:pPr marL="345436" lvl="1" indent="-172718" algn="just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Tech Transfers without exclusivity leave VaccineCo dependent on low-margin contract work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2564171" y="4839398"/>
            <a:ext cx="3103297" cy="10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Only fill-finish production capabilities; 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lack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of know how in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API production &amp; R&amp;D capabilities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306817" y="6886047"/>
            <a:ext cx="2329907" cy="621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Supply Chain Security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6294460" y="6662611"/>
            <a:ext cx="3774307" cy="10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High infrastructure risks, power outages, and cold chain gaps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risk stable contracts and company credibility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564171" y="6662611"/>
            <a:ext cx="3103297" cy="10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Reliance on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imported raw materials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fragmented cold chains, and unreliable power supply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289173" y="8377257"/>
            <a:ext cx="2329907" cy="621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Ecosystem Weakness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6294460" y="8194003"/>
            <a:ext cx="3774307" cy="53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Fill-finish model position VaccineCo as a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volume and not a value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leader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2560524" y="8185075"/>
            <a:ext cx="3106944" cy="107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Lack of biotech hubs,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limited R&amp;D investment, and human capital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leave AU susceptible to unfavourable macro factors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551600" y="328781"/>
            <a:ext cx="15827697" cy="4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D62928"/>
                </a:solidFill>
                <a:latin typeface="Inter Bold"/>
                <a:ea typeface="Inter Bold"/>
                <a:cs typeface="Inter Bold"/>
                <a:sym typeface="Inter Bold"/>
              </a:rPr>
              <a:t>4 strategic priorities</a:t>
            </a: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define VaccineCo’s roadmap to </a:t>
            </a:r>
            <a:r>
              <a:rPr lang="en-US" sz="2900" b="1">
                <a:solidFill>
                  <a:srgbClr val="D62928"/>
                </a:solidFill>
                <a:latin typeface="Inter Bold"/>
                <a:ea typeface="Inter Bold"/>
                <a:cs typeface="Inter Bold"/>
                <a:sym typeface="Inter Bold"/>
              </a:rPr>
              <a:t>market leadership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567803" y="856290"/>
            <a:ext cx="15523121" cy="306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VaccineCo must create a replicable model for drug substance manufacturing in short-term and include R&amp;D in long-term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667468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8947439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87" name="TextBox 65">
            <a:extLst>
              <a:ext uri="{FF2B5EF4-FFF2-40B4-BE49-F238E27FC236}">
                <a16:creationId xmlns:a16="http://schemas.microsoft.com/office/drawing/2014/main" id="{7EC98775-0C87-62D0-A7DF-34029709E699}"/>
              </a:ext>
            </a:extLst>
          </p:cNvPr>
          <p:cNvSpPr txBox="1"/>
          <p:nvPr/>
        </p:nvSpPr>
        <p:spPr>
          <a:xfrm>
            <a:off x="12008843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88" name="Picture 87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0D324CA8-0493-CC28-3352-A5D5DE4B89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6323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394539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3427476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7065679" y="9544448"/>
            <a:ext cx="1165601" cy="597414"/>
          </a:xfrm>
          <a:custGeom>
            <a:avLst/>
            <a:gdLst/>
            <a:ahLst/>
            <a:cxnLst/>
            <a:rect l="l" t="t" r="r" b="b"/>
            <a:pathLst>
              <a:path w="1165601" h="597414">
                <a:moveTo>
                  <a:pt x="0" y="0"/>
                </a:moveTo>
                <a:lnTo>
                  <a:pt x="1165601" y="0"/>
                </a:lnTo>
                <a:lnTo>
                  <a:pt x="1165601" y="597414"/>
                </a:lnTo>
                <a:lnTo>
                  <a:pt x="0" y="5974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2881" t="-140667" r="-30474" b="-140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80125" y="9592291"/>
            <a:ext cx="3520802" cy="501728"/>
          </a:xfrm>
          <a:custGeom>
            <a:avLst/>
            <a:gdLst/>
            <a:ahLst/>
            <a:cxnLst/>
            <a:rect l="l" t="t" r="r" b="b"/>
            <a:pathLst>
              <a:path w="3520802" h="501728">
                <a:moveTo>
                  <a:pt x="0" y="0"/>
                </a:moveTo>
                <a:lnTo>
                  <a:pt x="3520801" y="0"/>
                </a:lnTo>
                <a:lnTo>
                  <a:pt x="3520801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1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464275" y="1837505"/>
            <a:ext cx="5988052" cy="3272123"/>
            <a:chOff x="0" y="0"/>
            <a:chExt cx="1577100" cy="86179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B21B1C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9544525">
            <a:off x="6215364" y="2673409"/>
            <a:ext cx="6085871" cy="7607339"/>
          </a:xfrm>
          <a:custGeom>
            <a:avLst/>
            <a:gdLst/>
            <a:ahLst/>
            <a:cxnLst/>
            <a:rect l="l" t="t" r="r" b="b"/>
            <a:pathLst>
              <a:path w="6085871" h="7607339">
                <a:moveTo>
                  <a:pt x="0" y="0"/>
                </a:moveTo>
                <a:lnTo>
                  <a:pt x="6085872" y="0"/>
                </a:lnTo>
                <a:lnTo>
                  <a:pt x="6085872" y="7607339"/>
                </a:lnTo>
                <a:lnTo>
                  <a:pt x="0" y="76073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665318" y="1990725"/>
            <a:ext cx="5988052" cy="3272123"/>
            <a:chOff x="0" y="0"/>
            <a:chExt cx="1577100" cy="86179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64275" y="5929598"/>
            <a:ext cx="5988052" cy="3272123"/>
            <a:chOff x="0" y="0"/>
            <a:chExt cx="1577100" cy="86179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004AAD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65318" y="5720867"/>
            <a:ext cx="5988052" cy="3272123"/>
            <a:chOff x="0" y="0"/>
            <a:chExt cx="1577100" cy="86179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756469" y="1791645"/>
            <a:ext cx="5988052" cy="3272123"/>
            <a:chOff x="0" y="0"/>
            <a:chExt cx="1577100" cy="86179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84CCF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586037" y="1944864"/>
            <a:ext cx="5988052" cy="3272123"/>
            <a:chOff x="0" y="0"/>
            <a:chExt cx="1577100" cy="86179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0756469" y="5883737"/>
            <a:ext cx="5988052" cy="3272123"/>
            <a:chOff x="0" y="0"/>
            <a:chExt cx="1577100" cy="86179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E48E8A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586037" y="5675007"/>
            <a:ext cx="5988052" cy="3272123"/>
            <a:chOff x="0" y="0"/>
            <a:chExt cx="1577100" cy="86179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577100" cy="861794"/>
            </a:xfrm>
            <a:custGeom>
              <a:avLst/>
              <a:gdLst/>
              <a:ahLst/>
              <a:cxnLst/>
              <a:rect l="l" t="t" r="r" b="b"/>
              <a:pathLst>
                <a:path w="1577100" h="861794">
                  <a:moveTo>
                    <a:pt x="20686" y="0"/>
                  </a:moveTo>
                  <a:lnTo>
                    <a:pt x="1556414" y="0"/>
                  </a:lnTo>
                  <a:cubicBezTo>
                    <a:pt x="1561900" y="0"/>
                    <a:pt x="1567162" y="2179"/>
                    <a:pt x="1571041" y="6059"/>
                  </a:cubicBezTo>
                  <a:cubicBezTo>
                    <a:pt x="1574921" y="9938"/>
                    <a:pt x="1577100" y="15200"/>
                    <a:pt x="1577100" y="20686"/>
                  </a:cubicBezTo>
                  <a:lnTo>
                    <a:pt x="1577100" y="841107"/>
                  </a:lnTo>
                  <a:cubicBezTo>
                    <a:pt x="1577100" y="852532"/>
                    <a:pt x="1567839" y="861794"/>
                    <a:pt x="1556414" y="861794"/>
                  </a:cubicBezTo>
                  <a:lnTo>
                    <a:pt x="20686" y="861794"/>
                  </a:lnTo>
                  <a:cubicBezTo>
                    <a:pt x="9262" y="861794"/>
                    <a:pt x="0" y="852532"/>
                    <a:pt x="0" y="841107"/>
                  </a:cubicBezTo>
                  <a:lnTo>
                    <a:pt x="0" y="20686"/>
                  </a:lnTo>
                  <a:cubicBezTo>
                    <a:pt x="0" y="9262"/>
                    <a:pt x="9262" y="0"/>
                    <a:pt x="20686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577100" cy="899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0794569" y="2143125"/>
            <a:ext cx="1116924" cy="853829"/>
            <a:chOff x="0" y="0"/>
            <a:chExt cx="294169" cy="224877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94169" cy="224877"/>
            </a:xfrm>
            <a:custGeom>
              <a:avLst/>
              <a:gdLst/>
              <a:ahLst/>
              <a:cxnLst/>
              <a:rect l="l" t="t" r="r" b="b"/>
              <a:pathLst>
                <a:path w="294169" h="224877">
                  <a:moveTo>
                    <a:pt x="110903" y="0"/>
                  </a:moveTo>
                  <a:lnTo>
                    <a:pt x="183266" y="0"/>
                  </a:lnTo>
                  <a:cubicBezTo>
                    <a:pt x="244516" y="0"/>
                    <a:pt x="294169" y="49653"/>
                    <a:pt x="294169" y="110903"/>
                  </a:cubicBezTo>
                  <a:lnTo>
                    <a:pt x="294169" y="113973"/>
                  </a:lnTo>
                  <a:cubicBezTo>
                    <a:pt x="294169" y="175224"/>
                    <a:pt x="244516" y="224877"/>
                    <a:pt x="183266" y="224877"/>
                  </a:cubicBezTo>
                  <a:lnTo>
                    <a:pt x="110903" y="224877"/>
                  </a:lnTo>
                  <a:cubicBezTo>
                    <a:pt x="49653" y="224877"/>
                    <a:pt x="0" y="175224"/>
                    <a:pt x="0" y="113973"/>
                  </a:cubicBezTo>
                  <a:lnTo>
                    <a:pt x="0" y="110903"/>
                  </a:lnTo>
                  <a:cubicBezTo>
                    <a:pt x="0" y="49653"/>
                    <a:pt x="49653" y="0"/>
                    <a:pt x="1109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294169" cy="262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0810455" y="5874212"/>
            <a:ext cx="1116924" cy="853829"/>
            <a:chOff x="0" y="0"/>
            <a:chExt cx="294169" cy="224877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94169" cy="224877"/>
            </a:xfrm>
            <a:custGeom>
              <a:avLst/>
              <a:gdLst/>
              <a:ahLst/>
              <a:cxnLst/>
              <a:rect l="l" t="t" r="r" b="b"/>
              <a:pathLst>
                <a:path w="294169" h="224877">
                  <a:moveTo>
                    <a:pt x="110903" y="0"/>
                  </a:moveTo>
                  <a:lnTo>
                    <a:pt x="183266" y="0"/>
                  </a:lnTo>
                  <a:cubicBezTo>
                    <a:pt x="244516" y="0"/>
                    <a:pt x="294169" y="49653"/>
                    <a:pt x="294169" y="110903"/>
                  </a:cubicBezTo>
                  <a:lnTo>
                    <a:pt x="294169" y="113973"/>
                  </a:lnTo>
                  <a:cubicBezTo>
                    <a:pt x="294169" y="175224"/>
                    <a:pt x="244516" y="224877"/>
                    <a:pt x="183266" y="224877"/>
                  </a:cubicBezTo>
                  <a:lnTo>
                    <a:pt x="110903" y="224877"/>
                  </a:lnTo>
                  <a:cubicBezTo>
                    <a:pt x="49653" y="224877"/>
                    <a:pt x="0" y="175224"/>
                    <a:pt x="0" y="113973"/>
                  </a:cubicBezTo>
                  <a:lnTo>
                    <a:pt x="0" y="110903"/>
                  </a:lnTo>
                  <a:cubicBezTo>
                    <a:pt x="0" y="49653"/>
                    <a:pt x="49653" y="0"/>
                    <a:pt x="1109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94169" cy="262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873423" y="2143125"/>
            <a:ext cx="1116924" cy="853829"/>
            <a:chOff x="0" y="0"/>
            <a:chExt cx="294169" cy="224877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94169" cy="224877"/>
            </a:xfrm>
            <a:custGeom>
              <a:avLst/>
              <a:gdLst/>
              <a:ahLst/>
              <a:cxnLst/>
              <a:rect l="l" t="t" r="r" b="b"/>
              <a:pathLst>
                <a:path w="294169" h="224877">
                  <a:moveTo>
                    <a:pt x="110903" y="0"/>
                  </a:moveTo>
                  <a:lnTo>
                    <a:pt x="183266" y="0"/>
                  </a:lnTo>
                  <a:cubicBezTo>
                    <a:pt x="244516" y="0"/>
                    <a:pt x="294169" y="49653"/>
                    <a:pt x="294169" y="110903"/>
                  </a:cubicBezTo>
                  <a:lnTo>
                    <a:pt x="294169" y="113973"/>
                  </a:lnTo>
                  <a:cubicBezTo>
                    <a:pt x="294169" y="175224"/>
                    <a:pt x="244516" y="224877"/>
                    <a:pt x="183266" y="224877"/>
                  </a:cubicBezTo>
                  <a:lnTo>
                    <a:pt x="110903" y="224877"/>
                  </a:lnTo>
                  <a:cubicBezTo>
                    <a:pt x="49653" y="224877"/>
                    <a:pt x="0" y="175224"/>
                    <a:pt x="0" y="113973"/>
                  </a:cubicBezTo>
                  <a:lnTo>
                    <a:pt x="0" y="110903"/>
                  </a:lnTo>
                  <a:cubicBezTo>
                    <a:pt x="0" y="49653"/>
                    <a:pt x="49653" y="0"/>
                    <a:pt x="1109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294169" cy="262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875078" y="5874212"/>
            <a:ext cx="1116924" cy="853829"/>
            <a:chOff x="0" y="0"/>
            <a:chExt cx="294169" cy="224877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94169" cy="224877"/>
            </a:xfrm>
            <a:custGeom>
              <a:avLst/>
              <a:gdLst/>
              <a:ahLst/>
              <a:cxnLst/>
              <a:rect l="l" t="t" r="r" b="b"/>
              <a:pathLst>
                <a:path w="294169" h="224877">
                  <a:moveTo>
                    <a:pt x="110903" y="0"/>
                  </a:moveTo>
                  <a:lnTo>
                    <a:pt x="183266" y="0"/>
                  </a:lnTo>
                  <a:cubicBezTo>
                    <a:pt x="244516" y="0"/>
                    <a:pt x="294169" y="49653"/>
                    <a:pt x="294169" y="110903"/>
                  </a:cubicBezTo>
                  <a:lnTo>
                    <a:pt x="294169" y="113973"/>
                  </a:lnTo>
                  <a:cubicBezTo>
                    <a:pt x="294169" y="175224"/>
                    <a:pt x="244516" y="224877"/>
                    <a:pt x="183266" y="224877"/>
                  </a:cubicBezTo>
                  <a:lnTo>
                    <a:pt x="110903" y="224877"/>
                  </a:lnTo>
                  <a:cubicBezTo>
                    <a:pt x="49653" y="224877"/>
                    <a:pt x="0" y="175224"/>
                    <a:pt x="0" y="113973"/>
                  </a:cubicBezTo>
                  <a:lnTo>
                    <a:pt x="0" y="110903"/>
                  </a:lnTo>
                  <a:cubicBezTo>
                    <a:pt x="0" y="49653"/>
                    <a:pt x="49653" y="0"/>
                    <a:pt x="110903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38100"/>
              <a:ext cx="294169" cy="262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45" name="Freeform 45"/>
          <p:cNvSpPr/>
          <p:nvPr/>
        </p:nvSpPr>
        <p:spPr>
          <a:xfrm>
            <a:off x="2125439" y="2252916"/>
            <a:ext cx="622988" cy="619873"/>
          </a:xfrm>
          <a:custGeom>
            <a:avLst/>
            <a:gdLst/>
            <a:ahLst/>
            <a:cxnLst/>
            <a:rect l="l" t="t" r="r" b="b"/>
            <a:pathLst>
              <a:path w="622988" h="619873">
                <a:moveTo>
                  <a:pt x="0" y="0"/>
                </a:moveTo>
                <a:lnTo>
                  <a:pt x="622987" y="0"/>
                </a:lnTo>
                <a:lnTo>
                  <a:pt x="622987" y="619873"/>
                </a:lnTo>
                <a:lnTo>
                  <a:pt x="0" y="61987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Freeform 46"/>
          <p:cNvSpPr/>
          <p:nvPr/>
        </p:nvSpPr>
        <p:spPr>
          <a:xfrm>
            <a:off x="11043192" y="2257765"/>
            <a:ext cx="622988" cy="624549"/>
          </a:xfrm>
          <a:custGeom>
            <a:avLst/>
            <a:gdLst/>
            <a:ahLst/>
            <a:cxnLst/>
            <a:rect l="l" t="t" r="r" b="b"/>
            <a:pathLst>
              <a:path w="622988" h="624549">
                <a:moveTo>
                  <a:pt x="0" y="0"/>
                </a:moveTo>
                <a:lnTo>
                  <a:pt x="622988" y="0"/>
                </a:lnTo>
                <a:lnTo>
                  <a:pt x="622988" y="624549"/>
                </a:lnTo>
                <a:lnTo>
                  <a:pt x="0" y="6245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7" name="Freeform 47"/>
          <p:cNvSpPr/>
          <p:nvPr/>
        </p:nvSpPr>
        <p:spPr>
          <a:xfrm>
            <a:off x="11054987" y="5982348"/>
            <a:ext cx="624549" cy="624549"/>
          </a:xfrm>
          <a:custGeom>
            <a:avLst/>
            <a:gdLst/>
            <a:ahLst/>
            <a:cxnLst/>
            <a:rect l="l" t="t" r="r" b="b"/>
            <a:pathLst>
              <a:path w="624549" h="624549">
                <a:moveTo>
                  <a:pt x="0" y="0"/>
                </a:moveTo>
                <a:lnTo>
                  <a:pt x="624550" y="0"/>
                </a:lnTo>
                <a:lnTo>
                  <a:pt x="624550" y="624549"/>
                </a:lnTo>
                <a:lnTo>
                  <a:pt x="0" y="62454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Freeform 48"/>
          <p:cNvSpPr/>
          <p:nvPr/>
        </p:nvSpPr>
        <p:spPr>
          <a:xfrm>
            <a:off x="2118041" y="5959683"/>
            <a:ext cx="622988" cy="669879"/>
          </a:xfrm>
          <a:custGeom>
            <a:avLst/>
            <a:gdLst/>
            <a:ahLst/>
            <a:cxnLst/>
            <a:rect l="l" t="t" r="r" b="b"/>
            <a:pathLst>
              <a:path w="622988" h="669879">
                <a:moveTo>
                  <a:pt x="0" y="0"/>
                </a:moveTo>
                <a:lnTo>
                  <a:pt x="622988" y="0"/>
                </a:lnTo>
                <a:lnTo>
                  <a:pt x="622988" y="669879"/>
                </a:lnTo>
                <a:lnTo>
                  <a:pt x="0" y="6698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9" name="Group 49"/>
          <p:cNvGrpSpPr/>
          <p:nvPr/>
        </p:nvGrpSpPr>
        <p:grpSpPr>
          <a:xfrm>
            <a:off x="1779828" y="3158841"/>
            <a:ext cx="5577249" cy="1831064"/>
            <a:chOff x="0" y="0"/>
            <a:chExt cx="1468905" cy="482255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1468905" cy="482255"/>
            </a:xfrm>
            <a:custGeom>
              <a:avLst/>
              <a:gdLst/>
              <a:ahLst/>
              <a:cxnLst/>
              <a:rect l="l" t="t" r="r" b="b"/>
              <a:pathLst>
                <a:path w="1468905" h="482255">
                  <a:moveTo>
                    <a:pt x="22210" y="0"/>
                  </a:moveTo>
                  <a:lnTo>
                    <a:pt x="1446695" y="0"/>
                  </a:lnTo>
                  <a:cubicBezTo>
                    <a:pt x="1452586" y="0"/>
                    <a:pt x="1458235" y="2340"/>
                    <a:pt x="1462400" y="6505"/>
                  </a:cubicBezTo>
                  <a:cubicBezTo>
                    <a:pt x="1466565" y="10670"/>
                    <a:pt x="1468905" y="16320"/>
                    <a:pt x="1468905" y="22210"/>
                  </a:cubicBezTo>
                  <a:lnTo>
                    <a:pt x="1468905" y="460045"/>
                  </a:lnTo>
                  <a:cubicBezTo>
                    <a:pt x="1468905" y="472312"/>
                    <a:pt x="1458961" y="482255"/>
                    <a:pt x="1446695" y="482255"/>
                  </a:cubicBezTo>
                  <a:lnTo>
                    <a:pt x="22210" y="482255"/>
                  </a:lnTo>
                  <a:cubicBezTo>
                    <a:pt x="16320" y="482255"/>
                    <a:pt x="10670" y="479915"/>
                    <a:pt x="6505" y="475750"/>
                  </a:cubicBezTo>
                  <a:cubicBezTo>
                    <a:pt x="2340" y="471585"/>
                    <a:pt x="0" y="465936"/>
                    <a:pt x="0" y="460045"/>
                  </a:cubicBezTo>
                  <a:lnTo>
                    <a:pt x="0" y="22210"/>
                  </a:lnTo>
                  <a:cubicBezTo>
                    <a:pt x="0" y="16320"/>
                    <a:pt x="2340" y="10670"/>
                    <a:pt x="6505" y="6505"/>
                  </a:cubicBezTo>
                  <a:cubicBezTo>
                    <a:pt x="10670" y="2340"/>
                    <a:pt x="16320" y="0"/>
                    <a:pt x="22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1468905" cy="520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45436" lvl="1" indent="-172718" algn="just">
                <a:lnSpc>
                  <a:spcPts val="2287"/>
                </a:lnSpc>
                <a:buFont typeface="Arial"/>
                <a:buChar char="•"/>
              </a:pPr>
              <a:r>
                <a:rPr lang="en-US" sz="1599" b="1">
                  <a:solidFill>
                    <a:srgbClr val="B21B1C"/>
                  </a:solidFill>
                  <a:latin typeface="Inter Bold"/>
                  <a:ea typeface="Inter Bold"/>
                  <a:cs typeface="Inter Bold"/>
                  <a:sym typeface="Inter Bold"/>
                </a:rPr>
                <a:t>Guarantee Demand: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Advance purchase agreements &amp; long-term agreements with Gavi, UNICEF, AVAT</a:t>
              </a:r>
            </a:p>
            <a:p>
              <a:pPr marL="345436" lvl="1" indent="-172718" algn="just">
                <a:lnSpc>
                  <a:spcPts val="2287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Multi-year contracts: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Act as collateral, reassuring DFIs, donors &amp; investors to release financing</a:t>
              </a:r>
            </a:p>
            <a:p>
              <a:pPr marL="345436" lvl="1" indent="-172718" algn="just">
                <a:lnSpc>
                  <a:spcPts val="2287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Aggregate Markets: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AVAT &amp; pooled procurement consolidate fragmented demand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1779828" y="6889406"/>
            <a:ext cx="5577249" cy="1767473"/>
            <a:chOff x="0" y="0"/>
            <a:chExt cx="1468905" cy="465507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1468905" cy="465507"/>
            </a:xfrm>
            <a:custGeom>
              <a:avLst/>
              <a:gdLst/>
              <a:ahLst/>
              <a:cxnLst/>
              <a:rect l="l" t="t" r="r" b="b"/>
              <a:pathLst>
                <a:path w="1468905" h="465507">
                  <a:moveTo>
                    <a:pt x="22210" y="0"/>
                  </a:moveTo>
                  <a:lnTo>
                    <a:pt x="1446695" y="0"/>
                  </a:lnTo>
                  <a:cubicBezTo>
                    <a:pt x="1452586" y="0"/>
                    <a:pt x="1458235" y="2340"/>
                    <a:pt x="1462400" y="6505"/>
                  </a:cubicBezTo>
                  <a:cubicBezTo>
                    <a:pt x="1466565" y="10670"/>
                    <a:pt x="1468905" y="16320"/>
                    <a:pt x="1468905" y="22210"/>
                  </a:cubicBezTo>
                  <a:lnTo>
                    <a:pt x="1468905" y="443297"/>
                  </a:lnTo>
                  <a:cubicBezTo>
                    <a:pt x="1468905" y="455564"/>
                    <a:pt x="1458961" y="465507"/>
                    <a:pt x="1446695" y="465507"/>
                  </a:cubicBezTo>
                  <a:lnTo>
                    <a:pt x="22210" y="465507"/>
                  </a:lnTo>
                  <a:cubicBezTo>
                    <a:pt x="16320" y="465507"/>
                    <a:pt x="10670" y="463167"/>
                    <a:pt x="6505" y="459002"/>
                  </a:cubicBezTo>
                  <a:cubicBezTo>
                    <a:pt x="2340" y="454837"/>
                    <a:pt x="0" y="449188"/>
                    <a:pt x="0" y="443297"/>
                  </a:cubicBezTo>
                  <a:lnTo>
                    <a:pt x="0" y="22210"/>
                  </a:lnTo>
                  <a:cubicBezTo>
                    <a:pt x="0" y="16320"/>
                    <a:pt x="2340" y="10670"/>
                    <a:pt x="6505" y="6505"/>
                  </a:cubicBezTo>
                  <a:cubicBezTo>
                    <a:pt x="10670" y="2340"/>
                    <a:pt x="16320" y="0"/>
                    <a:pt x="2221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1468905" cy="5036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45436" lvl="1" indent="-172718" algn="just">
                <a:lnSpc>
                  <a:spcPts val="2239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Global &amp; Local Collaborations: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Agreements with Global and African R&amp;D institutes for antigen &amp; preclinical development</a:t>
              </a:r>
            </a:p>
            <a:p>
              <a:pPr marL="345436" lvl="1" indent="-172718" algn="just">
                <a:lnSpc>
                  <a:spcPts val="2239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Milestone-linked Funding: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Payments tied to validated deliverables ensuring continuity and exclusivity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10794569" y="3158841"/>
            <a:ext cx="5539216" cy="1632150"/>
            <a:chOff x="0" y="0"/>
            <a:chExt cx="1458888" cy="429867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1458888" cy="429867"/>
            </a:xfrm>
            <a:custGeom>
              <a:avLst/>
              <a:gdLst/>
              <a:ahLst/>
              <a:cxnLst/>
              <a:rect l="l" t="t" r="r" b="b"/>
              <a:pathLst>
                <a:path w="1458888" h="429867">
                  <a:moveTo>
                    <a:pt x="22363" y="0"/>
                  </a:moveTo>
                  <a:lnTo>
                    <a:pt x="1436526" y="0"/>
                  </a:lnTo>
                  <a:cubicBezTo>
                    <a:pt x="1448876" y="0"/>
                    <a:pt x="1458888" y="10012"/>
                    <a:pt x="1458888" y="22363"/>
                  </a:cubicBezTo>
                  <a:lnTo>
                    <a:pt x="1458888" y="407504"/>
                  </a:lnTo>
                  <a:cubicBezTo>
                    <a:pt x="1458888" y="419855"/>
                    <a:pt x="1448876" y="429867"/>
                    <a:pt x="1436526" y="429867"/>
                  </a:cubicBezTo>
                  <a:lnTo>
                    <a:pt x="22363" y="429867"/>
                  </a:lnTo>
                  <a:cubicBezTo>
                    <a:pt x="10012" y="429867"/>
                    <a:pt x="0" y="419855"/>
                    <a:pt x="0" y="407504"/>
                  </a:cubicBezTo>
                  <a:lnTo>
                    <a:pt x="0" y="22363"/>
                  </a:lnTo>
                  <a:cubicBezTo>
                    <a:pt x="0" y="10012"/>
                    <a:pt x="10012" y="0"/>
                    <a:pt x="2236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57150"/>
              <a:ext cx="1458888" cy="4870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45436" lvl="1" indent="-172718" algn="just">
                <a:lnSpc>
                  <a:spcPts val="2447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Contract Manufacturing: 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Partnering with Global Biotech players to accelerate antigen capability</a:t>
              </a:r>
            </a:p>
            <a:p>
              <a:pPr marL="345436" lvl="1" indent="-172718" algn="just">
                <a:lnSpc>
                  <a:spcPts val="2447"/>
                </a:lnSpc>
                <a:buFont typeface="Arial"/>
                <a:buChar char="•"/>
              </a:pPr>
              <a:r>
                <a:rPr lang="en-US" sz="1599" b="1">
                  <a:solidFill>
                    <a:srgbClr val="B21B1C"/>
                  </a:solidFill>
                  <a:latin typeface="Inter Bold"/>
                  <a:ea typeface="Inter Bold"/>
                  <a:cs typeface="Inter Bold"/>
                  <a:sym typeface="Inter Bold"/>
                </a:rPr>
                <a:t>Tech Transfer: 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Access to embeded tacit knowledge</a:t>
              </a:r>
            </a:p>
            <a:p>
              <a:pPr marL="345436" lvl="1" indent="-172718" algn="just">
                <a:lnSpc>
                  <a:spcPts val="2447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Regulatory approval: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Faster with established credibility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10794569" y="6813766"/>
            <a:ext cx="5539216" cy="2043593"/>
            <a:chOff x="0" y="0"/>
            <a:chExt cx="1458888" cy="538230"/>
          </a:xfrm>
        </p:grpSpPr>
        <p:sp>
          <p:nvSpPr>
            <p:cNvPr id="59" name="Freeform 59"/>
            <p:cNvSpPr/>
            <p:nvPr/>
          </p:nvSpPr>
          <p:spPr>
            <a:xfrm>
              <a:off x="0" y="0"/>
              <a:ext cx="1458888" cy="538230"/>
            </a:xfrm>
            <a:custGeom>
              <a:avLst/>
              <a:gdLst/>
              <a:ahLst/>
              <a:cxnLst/>
              <a:rect l="l" t="t" r="r" b="b"/>
              <a:pathLst>
                <a:path w="1458888" h="538230">
                  <a:moveTo>
                    <a:pt x="22363" y="0"/>
                  </a:moveTo>
                  <a:lnTo>
                    <a:pt x="1436526" y="0"/>
                  </a:lnTo>
                  <a:cubicBezTo>
                    <a:pt x="1448876" y="0"/>
                    <a:pt x="1458888" y="10012"/>
                    <a:pt x="1458888" y="22363"/>
                  </a:cubicBezTo>
                  <a:lnTo>
                    <a:pt x="1458888" y="515868"/>
                  </a:lnTo>
                  <a:cubicBezTo>
                    <a:pt x="1458888" y="528218"/>
                    <a:pt x="1448876" y="538230"/>
                    <a:pt x="1436526" y="538230"/>
                  </a:cubicBezTo>
                  <a:lnTo>
                    <a:pt x="22363" y="538230"/>
                  </a:lnTo>
                  <a:cubicBezTo>
                    <a:pt x="10012" y="538230"/>
                    <a:pt x="0" y="528218"/>
                    <a:pt x="0" y="515868"/>
                  </a:cubicBezTo>
                  <a:lnTo>
                    <a:pt x="0" y="22363"/>
                  </a:lnTo>
                  <a:cubicBezTo>
                    <a:pt x="0" y="10012"/>
                    <a:pt x="10012" y="0"/>
                    <a:pt x="2236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TextBox 60"/>
            <p:cNvSpPr txBox="1"/>
            <p:nvPr/>
          </p:nvSpPr>
          <p:spPr>
            <a:xfrm>
              <a:off x="0" y="-38100"/>
              <a:ext cx="1458888" cy="5763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345436" lvl="1" indent="-172718" algn="just">
                <a:lnSpc>
                  <a:spcPts val="2239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Open Antigen Library: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VaccineCo acts as enabler and orchestrator</a:t>
              </a:r>
            </a:p>
            <a:p>
              <a:pPr marL="345436" lvl="1" indent="-172718" algn="just">
                <a:lnSpc>
                  <a:spcPts val="2239"/>
                </a:lnSpc>
                <a:buFont typeface="Arial"/>
                <a:buChar char="•"/>
              </a:pP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Africa Vaccine Academy &amp; Mobile Labs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: Builds a continent-wide workforce</a:t>
              </a:r>
            </a:p>
            <a:p>
              <a:pPr marL="345436" lvl="1" indent="-172718" algn="just">
                <a:lnSpc>
                  <a:spcPts val="2239"/>
                </a:lnSpc>
                <a:buFont typeface="Arial"/>
                <a:buChar char="•"/>
              </a:pPr>
              <a:r>
                <a:rPr lang="en-US" sz="1599" b="1">
                  <a:solidFill>
                    <a:srgbClr val="B21B1C"/>
                  </a:solidFill>
                  <a:latin typeface="Inter Bold"/>
                  <a:ea typeface="Inter Bold"/>
                  <a:cs typeface="Inter Bold"/>
                  <a:sym typeface="Inter Bold"/>
                </a:rPr>
                <a:t>Nexus of Vaccine Acceleration (NOVAA):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Create an </a:t>
              </a:r>
              <a:r>
                <a:rPr lang="en-US" sz="1599" b="1">
                  <a:solidFill>
                    <a:srgbClr val="9E16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ecosystem</a:t>
              </a:r>
              <a:r>
                <a:rPr lang="en-US" sz="1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focused on creating sustainable impact  in the vaccine industry</a:t>
              </a:r>
            </a:p>
          </p:txBody>
        </p:sp>
      </p:grpSp>
      <p:sp>
        <p:nvSpPr>
          <p:cNvPr id="61" name="TextBox 61"/>
          <p:cNvSpPr txBox="1"/>
          <p:nvPr/>
        </p:nvSpPr>
        <p:spPr>
          <a:xfrm>
            <a:off x="551600" y="328781"/>
            <a:ext cx="15069844" cy="4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Our Proposal: </a:t>
            </a:r>
            <a:r>
              <a:rPr lang="en-US" sz="2900" b="1">
                <a:solidFill>
                  <a:srgbClr val="E02C28"/>
                </a:solidFill>
                <a:latin typeface="Inter Bold"/>
                <a:ea typeface="Inter Bold"/>
                <a:cs typeface="Inter Bold"/>
                <a:sym typeface="Inter Bold"/>
              </a:rPr>
              <a:t>The DOSE Framework </a:t>
            </a: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for vaccine excellence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567803" y="856298"/>
            <a:ext cx="15523121" cy="306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The DOSE strategy focuses on demand procurement, operations set-up, R&amp;D initiatives and expansion towards a vaccine ecosystem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3224676" y="2345586"/>
            <a:ext cx="1933023" cy="401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Demand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3224676" y="6043898"/>
            <a:ext cx="1933023" cy="401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Supply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12155979" y="2345586"/>
            <a:ext cx="1933023" cy="401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Operations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2155979" y="6043898"/>
            <a:ext cx="1933023" cy="401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Expansion</a:t>
            </a:r>
          </a:p>
        </p:txBody>
      </p:sp>
      <p:sp>
        <p:nvSpPr>
          <p:cNvPr id="67" name="Freeform 67"/>
          <p:cNvSpPr/>
          <p:nvPr/>
        </p:nvSpPr>
        <p:spPr>
          <a:xfrm rot="-10800000">
            <a:off x="9902277" y="4086652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0" y="0"/>
                </a:moveTo>
                <a:lnTo>
                  <a:pt x="455160" y="0"/>
                </a:lnTo>
                <a:lnTo>
                  <a:pt x="455160" y="851462"/>
                </a:lnTo>
                <a:lnTo>
                  <a:pt x="0" y="85146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8" name="Freeform 68"/>
          <p:cNvSpPr/>
          <p:nvPr/>
        </p:nvSpPr>
        <p:spPr>
          <a:xfrm rot="-10800000">
            <a:off x="9902277" y="5962304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0" y="0"/>
                </a:moveTo>
                <a:lnTo>
                  <a:pt x="455160" y="0"/>
                </a:lnTo>
                <a:lnTo>
                  <a:pt x="455160" y="851462"/>
                </a:lnTo>
                <a:lnTo>
                  <a:pt x="0" y="85146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9" name="Freeform 69"/>
          <p:cNvSpPr/>
          <p:nvPr/>
        </p:nvSpPr>
        <p:spPr>
          <a:xfrm rot="-10800000" flipH="1">
            <a:off x="7916863" y="4086652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455160" y="0"/>
                </a:moveTo>
                <a:lnTo>
                  <a:pt x="0" y="0"/>
                </a:lnTo>
                <a:lnTo>
                  <a:pt x="0" y="851462"/>
                </a:lnTo>
                <a:lnTo>
                  <a:pt x="455160" y="851462"/>
                </a:lnTo>
                <a:lnTo>
                  <a:pt x="45516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0" name="Freeform 70"/>
          <p:cNvSpPr/>
          <p:nvPr/>
        </p:nvSpPr>
        <p:spPr>
          <a:xfrm rot="-10800000" flipH="1">
            <a:off x="7916863" y="5962304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455160" y="0"/>
                </a:moveTo>
                <a:lnTo>
                  <a:pt x="0" y="0"/>
                </a:lnTo>
                <a:lnTo>
                  <a:pt x="0" y="851462"/>
                </a:lnTo>
                <a:lnTo>
                  <a:pt x="455160" y="851462"/>
                </a:lnTo>
                <a:lnTo>
                  <a:pt x="45516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4" name="AutoShape 74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5" name="TextBox 75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8947439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80" name="TextBox 65">
            <a:extLst>
              <a:ext uri="{FF2B5EF4-FFF2-40B4-BE49-F238E27FC236}">
                <a16:creationId xmlns:a16="http://schemas.microsoft.com/office/drawing/2014/main" id="{4B83364A-C035-B4F1-84DF-61A08E8FA897}"/>
              </a:ext>
            </a:extLst>
          </p:cNvPr>
          <p:cNvSpPr txBox="1"/>
          <p:nvPr/>
        </p:nvSpPr>
        <p:spPr>
          <a:xfrm>
            <a:off x="12008843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81" name="Picture 80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0FB90DA9-8D51-F0CF-011F-49B2255DC51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6323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1394539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065679" y="9544448"/>
            <a:ext cx="1165601" cy="597414"/>
          </a:xfrm>
          <a:custGeom>
            <a:avLst/>
            <a:gdLst/>
            <a:ahLst/>
            <a:cxnLst/>
            <a:rect l="l" t="t" r="r" b="b"/>
            <a:pathLst>
              <a:path w="1165601" h="597414">
                <a:moveTo>
                  <a:pt x="0" y="0"/>
                </a:moveTo>
                <a:lnTo>
                  <a:pt x="1165601" y="0"/>
                </a:lnTo>
                <a:lnTo>
                  <a:pt x="1165601" y="597414"/>
                </a:lnTo>
                <a:lnTo>
                  <a:pt x="0" y="5974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62881" t="-140667" r="-30474" b="-14066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3427476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80125" y="9592291"/>
            <a:ext cx="3520802" cy="501728"/>
          </a:xfrm>
          <a:custGeom>
            <a:avLst/>
            <a:gdLst/>
            <a:ahLst/>
            <a:cxnLst/>
            <a:rect l="l" t="t" r="r" b="b"/>
            <a:pathLst>
              <a:path w="3520802" h="501728">
                <a:moveTo>
                  <a:pt x="0" y="0"/>
                </a:moveTo>
                <a:lnTo>
                  <a:pt x="3520801" y="0"/>
                </a:lnTo>
                <a:lnTo>
                  <a:pt x="3520801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371856" y="1934132"/>
            <a:ext cx="6492240" cy="0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551600" y="1732852"/>
            <a:ext cx="8592400" cy="435616"/>
            <a:chOff x="0" y="0"/>
            <a:chExt cx="2263019" cy="11473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63019" cy="114730"/>
            </a:xfrm>
            <a:custGeom>
              <a:avLst/>
              <a:gdLst/>
              <a:ahLst/>
              <a:cxnLst/>
              <a:rect l="l" t="t" r="r" b="b"/>
              <a:pathLst>
                <a:path w="2263019" h="114730">
                  <a:moveTo>
                    <a:pt x="0" y="0"/>
                  </a:moveTo>
                  <a:lnTo>
                    <a:pt x="2263019" y="0"/>
                  </a:lnTo>
                  <a:lnTo>
                    <a:pt x="2263019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263019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42945" y="6312753"/>
            <a:ext cx="8287672" cy="435616"/>
            <a:chOff x="0" y="0"/>
            <a:chExt cx="2182761" cy="1147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82761" cy="114730"/>
            </a:xfrm>
            <a:custGeom>
              <a:avLst/>
              <a:gdLst/>
              <a:ahLst/>
              <a:cxnLst/>
              <a:rect l="l" t="t" r="r" b="b"/>
              <a:pathLst>
                <a:path w="2182761" h="114730">
                  <a:moveTo>
                    <a:pt x="0" y="0"/>
                  </a:moveTo>
                  <a:lnTo>
                    <a:pt x="2182761" y="0"/>
                  </a:lnTo>
                  <a:lnTo>
                    <a:pt x="218276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8276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0800000">
            <a:off x="17073968" y="6579301"/>
            <a:ext cx="169396" cy="1290637"/>
          </a:xfrm>
          <a:custGeom>
            <a:avLst/>
            <a:gdLst/>
            <a:ahLst/>
            <a:cxnLst/>
            <a:rect l="l" t="t" r="r" b="b"/>
            <a:pathLst>
              <a:path w="169396" h="1290637">
                <a:moveTo>
                  <a:pt x="0" y="0"/>
                </a:moveTo>
                <a:lnTo>
                  <a:pt x="169396" y="0"/>
                </a:lnTo>
                <a:lnTo>
                  <a:pt x="169396" y="1290637"/>
                </a:lnTo>
                <a:lnTo>
                  <a:pt x="0" y="12906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-10800000">
            <a:off x="17080379" y="7352571"/>
            <a:ext cx="169396" cy="1290637"/>
          </a:xfrm>
          <a:custGeom>
            <a:avLst/>
            <a:gdLst/>
            <a:ahLst/>
            <a:cxnLst/>
            <a:rect l="l" t="t" r="r" b="b"/>
            <a:pathLst>
              <a:path w="169396" h="1290637">
                <a:moveTo>
                  <a:pt x="0" y="0"/>
                </a:moveTo>
                <a:lnTo>
                  <a:pt x="169396" y="0"/>
                </a:lnTo>
                <a:lnTo>
                  <a:pt x="169396" y="1290638"/>
                </a:lnTo>
                <a:lnTo>
                  <a:pt x="0" y="12906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-10800000">
            <a:off x="10103165" y="6579301"/>
            <a:ext cx="169396" cy="1290637"/>
          </a:xfrm>
          <a:custGeom>
            <a:avLst/>
            <a:gdLst/>
            <a:ahLst/>
            <a:cxnLst/>
            <a:rect l="l" t="t" r="r" b="b"/>
            <a:pathLst>
              <a:path w="169396" h="1290637">
                <a:moveTo>
                  <a:pt x="0" y="0"/>
                </a:moveTo>
                <a:lnTo>
                  <a:pt x="169396" y="0"/>
                </a:lnTo>
                <a:lnTo>
                  <a:pt x="169396" y="1290637"/>
                </a:lnTo>
                <a:lnTo>
                  <a:pt x="0" y="12906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10800000">
            <a:off x="10109576" y="7352571"/>
            <a:ext cx="169396" cy="1290637"/>
          </a:xfrm>
          <a:custGeom>
            <a:avLst/>
            <a:gdLst/>
            <a:ahLst/>
            <a:cxnLst/>
            <a:rect l="l" t="t" r="r" b="b"/>
            <a:pathLst>
              <a:path w="169396" h="1290637">
                <a:moveTo>
                  <a:pt x="0" y="0"/>
                </a:moveTo>
                <a:lnTo>
                  <a:pt x="169396" y="0"/>
                </a:lnTo>
                <a:lnTo>
                  <a:pt x="169396" y="1290638"/>
                </a:lnTo>
                <a:lnTo>
                  <a:pt x="0" y="12906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1009584" y="2398460"/>
            <a:ext cx="3860465" cy="398934"/>
            <a:chOff x="0" y="0"/>
            <a:chExt cx="1075201" cy="11110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75201" cy="111109"/>
            </a:xfrm>
            <a:custGeom>
              <a:avLst/>
              <a:gdLst/>
              <a:ahLst/>
              <a:cxnLst/>
              <a:rect l="l" t="t" r="r" b="b"/>
              <a:pathLst>
                <a:path w="1075201" h="111109">
                  <a:moveTo>
                    <a:pt x="0" y="0"/>
                  </a:moveTo>
                  <a:lnTo>
                    <a:pt x="1075201" y="0"/>
                  </a:lnTo>
                  <a:lnTo>
                    <a:pt x="1075201" y="111109"/>
                  </a:lnTo>
                  <a:lnTo>
                    <a:pt x="0" y="111109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075201" cy="149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09584" y="3562497"/>
            <a:ext cx="3860465" cy="398934"/>
            <a:chOff x="0" y="0"/>
            <a:chExt cx="1075201" cy="11110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75201" cy="111109"/>
            </a:xfrm>
            <a:custGeom>
              <a:avLst/>
              <a:gdLst/>
              <a:ahLst/>
              <a:cxnLst/>
              <a:rect l="l" t="t" r="r" b="b"/>
              <a:pathLst>
                <a:path w="1075201" h="111109">
                  <a:moveTo>
                    <a:pt x="0" y="0"/>
                  </a:moveTo>
                  <a:lnTo>
                    <a:pt x="1075201" y="0"/>
                  </a:lnTo>
                  <a:lnTo>
                    <a:pt x="1075201" y="111109"/>
                  </a:lnTo>
                  <a:lnTo>
                    <a:pt x="0" y="111109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075201" cy="149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20596" y="5003840"/>
            <a:ext cx="3860465" cy="398934"/>
            <a:chOff x="0" y="0"/>
            <a:chExt cx="1075201" cy="11110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075201" cy="111109"/>
            </a:xfrm>
            <a:custGeom>
              <a:avLst/>
              <a:gdLst/>
              <a:ahLst/>
              <a:cxnLst/>
              <a:rect l="l" t="t" r="r" b="b"/>
              <a:pathLst>
                <a:path w="1075201" h="111109">
                  <a:moveTo>
                    <a:pt x="0" y="0"/>
                  </a:moveTo>
                  <a:lnTo>
                    <a:pt x="1075201" y="0"/>
                  </a:lnTo>
                  <a:lnTo>
                    <a:pt x="1075201" y="111109"/>
                  </a:lnTo>
                  <a:lnTo>
                    <a:pt x="0" y="111109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075201" cy="149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09584" y="6195291"/>
            <a:ext cx="3860465" cy="398934"/>
            <a:chOff x="0" y="0"/>
            <a:chExt cx="1075201" cy="11110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075201" cy="111109"/>
            </a:xfrm>
            <a:custGeom>
              <a:avLst/>
              <a:gdLst/>
              <a:ahLst/>
              <a:cxnLst/>
              <a:rect l="l" t="t" r="r" b="b"/>
              <a:pathLst>
                <a:path w="1075201" h="111109">
                  <a:moveTo>
                    <a:pt x="0" y="0"/>
                  </a:moveTo>
                  <a:lnTo>
                    <a:pt x="1075201" y="0"/>
                  </a:lnTo>
                  <a:lnTo>
                    <a:pt x="1075201" y="111109"/>
                  </a:lnTo>
                  <a:lnTo>
                    <a:pt x="0" y="111109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1075201" cy="1492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10125751" y="2988932"/>
            <a:ext cx="2850677" cy="2923771"/>
          </a:xfrm>
          <a:custGeom>
            <a:avLst/>
            <a:gdLst/>
            <a:ahLst/>
            <a:cxnLst/>
            <a:rect l="l" t="t" r="r" b="b"/>
            <a:pathLst>
              <a:path w="2850677" h="2923771">
                <a:moveTo>
                  <a:pt x="0" y="0"/>
                </a:moveTo>
                <a:lnTo>
                  <a:pt x="2850676" y="0"/>
                </a:lnTo>
                <a:lnTo>
                  <a:pt x="2850676" y="2923771"/>
                </a:lnTo>
                <a:lnTo>
                  <a:pt x="0" y="29237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14514545" y="2998457"/>
            <a:ext cx="2850677" cy="2207117"/>
          </a:xfrm>
          <a:custGeom>
            <a:avLst/>
            <a:gdLst/>
            <a:ahLst/>
            <a:cxnLst/>
            <a:rect l="l" t="t" r="r" b="b"/>
            <a:pathLst>
              <a:path w="2850677" h="2207117">
                <a:moveTo>
                  <a:pt x="0" y="0"/>
                </a:moveTo>
                <a:lnTo>
                  <a:pt x="2850677" y="0"/>
                </a:lnTo>
                <a:lnTo>
                  <a:pt x="2850677" y="2207118"/>
                </a:lnTo>
                <a:lnTo>
                  <a:pt x="0" y="2207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b="-3247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3" name="Group 33"/>
          <p:cNvGrpSpPr/>
          <p:nvPr/>
        </p:nvGrpSpPr>
        <p:grpSpPr>
          <a:xfrm>
            <a:off x="10015893" y="2930070"/>
            <a:ext cx="301245" cy="301245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0018965" y="3707565"/>
            <a:ext cx="301245" cy="301245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0015893" y="4471756"/>
            <a:ext cx="301245" cy="301245"/>
            <a:chOff x="0" y="0"/>
            <a:chExt cx="812800" cy="8128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0015893" y="5205575"/>
            <a:ext cx="301245" cy="301245"/>
            <a:chOff x="0" y="0"/>
            <a:chExt cx="812800" cy="812800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4389581" y="2930070"/>
            <a:ext cx="301245" cy="301245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4392653" y="3707565"/>
            <a:ext cx="301245" cy="301245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14389581" y="4471756"/>
            <a:ext cx="301245" cy="301245"/>
            <a:chOff x="0" y="0"/>
            <a:chExt cx="812800" cy="812800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8F3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169400" y="7725284"/>
            <a:ext cx="8857801" cy="1606662"/>
            <a:chOff x="0" y="0"/>
            <a:chExt cx="2413694" cy="423154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2413695" cy="423154"/>
            </a:xfrm>
            <a:custGeom>
              <a:avLst/>
              <a:gdLst/>
              <a:ahLst/>
              <a:cxnLst/>
              <a:rect l="l" t="t" r="r" b="b"/>
              <a:pathLst>
                <a:path w="2413695" h="423154">
                  <a:moveTo>
                    <a:pt x="13516" y="0"/>
                  </a:moveTo>
                  <a:lnTo>
                    <a:pt x="2400178" y="0"/>
                  </a:lnTo>
                  <a:cubicBezTo>
                    <a:pt x="2407643" y="0"/>
                    <a:pt x="2413695" y="6051"/>
                    <a:pt x="2413695" y="13516"/>
                  </a:cubicBezTo>
                  <a:lnTo>
                    <a:pt x="2413695" y="409637"/>
                  </a:lnTo>
                  <a:cubicBezTo>
                    <a:pt x="2413695" y="417102"/>
                    <a:pt x="2407643" y="423154"/>
                    <a:pt x="2400178" y="423154"/>
                  </a:cubicBezTo>
                  <a:lnTo>
                    <a:pt x="13516" y="423154"/>
                  </a:lnTo>
                  <a:cubicBezTo>
                    <a:pt x="9932" y="423154"/>
                    <a:pt x="6494" y="421730"/>
                    <a:pt x="3959" y="419195"/>
                  </a:cubicBezTo>
                  <a:cubicBezTo>
                    <a:pt x="1424" y="416660"/>
                    <a:pt x="0" y="413222"/>
                    <a:pt x="0" y="409637"/>
                  </a:cubicBezTo>
                  <a:lnTo>
                    <a:pt x="0" y="13516"/>
                  </a:lnTo>
                  <a:cubicBezTo>
                    <a:pt x="0" y="6051"/>
                    <a:pt x="6051" y="0"/>
                    <a:pt x="13516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0" y="-38100"/>
              <a:ext cx="2413694" cy="4612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542945" y="1732852"/>
            <a:ext cx="8287672" cy="435616"/>
            <a:chOff x="0" y="0"/>
            <a:chExt cx="2182761" cy="11473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2182761" cy="114730"/>
            </a:xfrm>
            <a:custGeom>
              <a:avLst/>
              <a:gdLst/>
              <a:ahLst/>
              <a:cxnLst/>
              <a:rect l="l" t="t" r="r" b="b"/>
              <a:pathLst>
                <a:path w="2182761" h="114730">
                  <a:moveTo>
                    <a:pt x="0" y="0"/>
                  </a:moveTo>
                  <a:lnTo>
                    <a:pt x="2182761" y="0"/>
                  </a:lnTo>
                  <a:lnTo>
                    <a:pt x="2182761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2182761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9542945" y="2395356"/>
            <a:ext cx="3906431" cy="379210"/>
            <a:chOff x="0" y="0"/>
            <a:chExt cx="1028854" cy="99874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028854" cy="99874"/>
            </a:xfrm>
            <a:custGeom>
              <a:avLst/>
              <a:gdLst/>
              <a:ahLst/>
              <a:cxnLst/>
              <a:rect l="l" t="t" r="r" b="b"/>
              <a:pathLst>
                <a:path w="1028854" h="99874">
                  <a:moveTo>
                    <a:pt x="0" y="0"/>
                  </a:moveTo>
                  <a:lnTo>
                    <a:pt x="1028854" y="0"/>
                  </a:lnTo>
                  <a:lnTo>
                    <a:pt x="1028854" y="99874"/>
                  </a:lnTo>
                  <a:lnTo>
                    <a:pt x="0" y="99874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28575"/>
              <a:ext cx="1028854" cy="128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3924186" y="2398460"/>
            <a:ext cx="3906431" cy="379210"/>
            <a:chOff x="0" y="0"/>
            <a:chExt cx="1028854" cy="99874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1028854" cy="99874"/>
            </a:xfrm>
            <a:custGeom>
              <a:avLst/>
              <a:gdLst/>
              <a:ahLst/>
              <a:cxnLst/>
              <a:rect l="l" t="t" r="r" b="b"/>
              <a:pathLst>
                <a:path w="1028854" h="99874">
                  <a:moveTo>
                    <a:pt x="0" y="0"/>
                  </a:moveTo>
                  <a:lnTo>
                    <a:pt x="1028854" y="0"/>
                  </a:lnTo>
                  <a:lnTo>
                    <a:pt x="1028854" y="99874"/>
                  </a:lnTo>
                  <a:lnTo>
                    <a:pt x="0" y="99874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TextBox 65"/>
            <p:cNvSpPr txBox="1"/>
            <p:nvPr/>
          </p:nvSpPr>
          <p:spPr>
            <a:xfrm>
              <a:off x="0" y="-28575"/>
              <a:ext cx="1028854" cy="128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</p:grpSp>
      <p:sp>
        <p:nvSpPr>
          <p:cNvPr id="66" name="AutoShape 66"/>
          <p:cNvSpPr/>
          <p:nvPr/>
        </p:nvSpPr>
        <p:spPr>
          <a:xfrm>
            <a:off x="371856" y="1915082"/>
            <a:ext cx="0" cy="697756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7" name="AutoShape 67"/>
          <p:cNvSpPr/>
          <p:nvPr/>
        </p:nvSpPr>
        <p:spPr>
          <a:xfrm flipV="1">
            <a:off x="352806" y="2603312"/>
            <a:ext cx="534739" cy="0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68" name="AutoShape 68"/>
          <p:cNvSpPr/>
          <p:nvPr/>
        </p:nvSpPr>
        <p:spPr>
          <a:xfrm>
            <a:off x="374569" y="2834323"/>
            <a:ext cx="0" cy="952693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9" name="AutoShape 69"/>
          <p:cNvSpPr/>
          <p:nvPr/>
        </p:nvSpPr>
        <p:spPr>
          <a:xfrm flipV="1">
            <a:off x="352806" y="3787016"/>
            <a:ext cx="534739" cy="0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70" name="AutoShape 70"/>
          <p:cNvSpPr/>
          <p:nvPr/>
        </p:nvSpPr>
        <p:spPr>
          <a:xfrm flipV="1">
            <a:off x="377474" y="5203307"/>
            <a:ext cx="510070" cy="0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71" name="AutoShape 71"/>
          <p:cNvSpPr/>
          <p:nvPr/>
        </p:nvSpPr>
        <p:spPr>
          <a:xfrm flipV="1">
            <a:off x="371856" y="6375667"/>
            <a:ext cx="534739" cy="0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en-US"/>
          </a:p>
        </p:txBody>
      </p:sp>
      <p:sp>
        <p:nvSpPr>
          <p:cNvPr id="72" name="AutoShape 72"/>
          <p:cNvSpPr/>
          <p:nvPr/>
        </p:nvSpPr>
        <p:spPr>
          <a:xfrm>
            <a:off x="377474" y="4074426"/>
            <a:ext cx="0" cy="1146626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3" name="AutoShape 73"/>
          <p:cNvSpPr/>
          <p:nvPr/>
        </p:nvSpPr>
        <p:spPr>
          <a:xfrm>
            <a:off x="385895" y="5437910"/>
            <a:ext cx="0" cy="952693"/>
          </a:xfrm>
          <a:prstGeom prst="line">
            <a:avLst/>
          </a:prstGeom>
          <a:ln w="38100" cap="flat">
            <a:solidFill>
              <a:srgbClr val="9E16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4" name="Freeform 74"/>
          <p:cNvSpPr/>
          <p:nvPr/>
        </p:nvSpPr>
        <p:spPr>
          <a:xfrm>
            <a:off x="9733445" y="7053169"/>
            <a:ext cx="3441036" cy="944721"/>
          </a:xfrm>
          <a:custGeom>
            <a:avLst/>
            <a:gdLst/>
            <a:ahLst/>
            <a:cxnLst/>
            <a:rect l="l" t="t" r="r" b="b"/>
            <a:pathLst>
              <a:path w="3441036" h="944721">
                <a:moveTo>
                  <a:pt x="0" y="0"/>
                </a:moveTo>
                <a:lnTo>
                  <a:pt x="3441036" y="0"/>
                </a:lnTo>
                <a:lnTo>
                  <a:pt x="3441036" y="944721"/>
                </a:lnTo>
                <a:lnTo>
                  <a:pt x="0" y="9447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5" name="Freeform 75"/>
          <p:cNvSpPr/>
          <p:nvPr/>
        </p:nvSpPr>
        <p:spPr>
          <a:xfrm>
            <a:off x="9733445" y="8285415"/>
            <a:ext cx="3441036" cy="944721"/>
          </a:xfrm>
          <a:custGeom>
            <a:avLst/>
            <a:gdLst/>
            <a:ahLst/>
            <a:cxnLst/>
            <a:rect l="l" t="t" r="r" b="b"/>
            <a:pathLst>
              <a:path w="3441036" h="944721">
                <a:moveTo>
                  <a:pt x="0" y="0"/>
                </a:moveTo>
                <a:lnTo>
                  <a:pt x="3441036" y="0"/>
                </a:lnTo>
                <a:lnTo>
                  <a:pt x="3441036" y="944721"/>
                </a:lnTo>
                <a:lnTo>
                  <a:pt x="0" y="94472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6" name="Freeform 76"/>
          <p:cNvSpPr/>
          <p:nvPr/>
        </p:nvSpPr>
        <p:spPr>
          <a:xfrm flipH="1">
            <a:off x="14202035" y="7053169"/>
            <a:ext cx="3441036" cy="944721"/>
          </a:xfrm>
          <a:custGeom>
            <a:avLst/>
            <a:gdLst/>
            <a:ahLst/>
            <a:cxnLst/>
            <a:rect l="l" t="t" r="r" b="b"/>
            <a:pathLst>
              <a:path w="3441036" h="944721">
                <a:moveTo>
                  <a:pt x="3441036" y="0"/>
                </a:moveTo>
                <a:lnTo>
                  <a:pt x="0" y="0"/>
                </a:lnTo>
                <a:lnTo>
                  <a:pt x="0" y="944721"/>
                </a:lnTo>
                <a:lnTo>
                  <a:pt x="3441036" y="944721"/>
                </a:lnTo>
                <a:lnTo>
                  <a:pt x="3441036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7" name="Freeform 77"/>
          <p:cNvSpPr/>
          <p:nvPr/>
        </p:nvSpPr>
        <p:spPr>
          <a:xfrm flipH="1">
            <a:off x="14202035" y="8285415"/>
            <a:ext cx="3441036" cy="944721"/>
          </a:xfrm>
          <a:custGeom>
            <a:avLst/>
            <a:gdLst/>
            <a:ahLst/>
            <a:cxnLst/>
            <a:rect l="l" t="t" r="r" b="b"/>
            <a:pathLst>
              <a:path w="3441036" h="944721">
                <a:moveTo>
                  <a:pt x="3441036" y="0"/>
                </a:moveTo>
                <a:lnTo>
                  <a:pt x="0" y="0"/>
                </a:lnTo>
                <a:lnTo>
                  <a:pt x="0" y="944721"/>
                </a:lnTo>
                <a:lnTo>
                  <a:pt x="3441036" y="944721"/>
                </a:lnTo>
                <a:lnTo>
                  <a:pt x="3441036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8" name="TextBox 78"/>
          <p:cNvSpPr txBox="1"/>
          <p:nvPr/>
        </p:nvSpPr>
        <p:spPr>
          <a:xfrm>
            <a:off x="15415669" y="4549917"/>
            <a:ext cx="1755306" cy="527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4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Financial Backing / Guarantees 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15415669" y="3027032"/>
            <a:ext cx="1681088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Engage via Africa CDC / Afreximbank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15415669" y="3794824"/>
            <a:ext cx="1917421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Political &amp; Institutional Partnerships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2742739" y="1764269"/>
            <a:ext cx="4210122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Why long-term contracts?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1009028" y="2856399"/>
            <a:ext cx="7890832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African manufacturers face demand volatility.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Advance purchase agreements guarantee off-take volumes,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reducing risk of inconsistent/collapsing demand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1009028" y="4018581"/>
            <a:ext cx="8018174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Funders (DFIs, donors, private investors) hesitate to back manufacturers without guaranteed revenue streams. Long-term purchase agreements act as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collateral, providing revenue certainty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992274" y="5478974"/>
            <a:ext cx="8018174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Lack of order estimates creates unpredictable demand. APAs  allow manufacturers to move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 from a just-in-time/emergency-response model to a reliable partner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1009028" y="6679950"/>
            <a:ext cx="8018174" cy="826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Fragmented national demand makes individual African markets small for viability.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AVAT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(continental pooled procurement) and UNICEF (global procurement) 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consolidate demand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454939" y="7972953"/>
            <a:ext cx="8241426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Vaccine manufacturing in Africa faces a classic </a:t>
            </a: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chicken-and-egg dilemma: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unpredictable demand makes it </a:t>
            </a: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too risky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to produce in advance. But without visible local production, donors and investors hesitate to fund new capacity. The result is a </a:t>
            </a: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self-reinforcing cycle of underinvestment and supply vulnerability.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1581720" y="1745219"/>
            <a:ext cx="4210122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Process to secure contracts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11581720" y="6322057"/>
            <a:ext cx="4210122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Negotiation Levers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10103165" y="7215094"/>
            <a:ext cx="2701597" cy="556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7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Volume + Price</a:t>
            </a:r>
          </a:p>
          <a:p>
            <a:pPr algn="ctr">
              <a:lnSpc>
                <a:spcPts val="2267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Trade-off 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9601241" y="8455090"/>
            <a:ext cx="3705444" cy="556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7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Tech Transfer &amp;</a:t>
            </a:r>
          </a:p>
          <a:p>
            <a:pPr algn="ctr">
              <a:lnSpc>
                <a:spcPts val="2267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Regional Capacity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14648241" y="7373264"/>
            <a:ext cx="2643875" cy="275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7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Make in Africa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14817823" y="8464615"/>
            <a:ext cx="2406438" cy="556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67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Partnerships with Donors/Govt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551600" y="328781"/>
            <a:ext cx="15069844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Strategy D: Building a sustainable vaccine pipeline through </a:t>
            </a:r>
            <a:r>
              <a:rPr lang="en-US" sz="2900" b="1">
                <a:solidFill>
                  <a:srgbClr val="E02C28"/>
                </a:solidFill>
                <a:latin typeface="Inter Bold"/>
                <a:ea typeface="Inter Bold"/>
                <a:cs typeface="Inter Bold"/>
                <a:sym typeface="Inter Bold"/>
              </a:rPr>
              <a:t>guaranteed demand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67803" y="856290"/>
            <a:ext cx="15523121" cy="306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Securing longer term contracts de-risks financing and unlocks stable funding for Africa’s vaccine self-reliance journey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1801976" y="2442035"/>
            <a:ext cx="2922423" cy="259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Demand Inconsistency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1412047" y="3610200"/>
            <a:ext cx="3464750" cy="262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Difficulty in Attracting Funding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1371813" y="5047415"/>
            <a:ext cx="3657384" cy="259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Advance Purchase Agreements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1360251" y="6247399"/>
            <a:ext cx="3516537" cy="2598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Regional Coordination &amp; Pooling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11016841" y="3027032"/>
            <a:ext cx="1834080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Apply for Supplier Qualification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10896600" y="3888366"/>
            <a:ext cx="1437723" cy="2345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sz="13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Bid in Tenders</a:t>
            </a:r>
          </a:p>
        </p:txBody>
      </p:sp>
      <p:sp>
        <p:nvSpPr>
          <p:cNvPr id="101" name="TextBox 101"/>
          <p:cNvSpPr txBox="1"/>
          <p:nvPr/>
        </p:nvSpPr>
        <p:spPr>
          <a:xfrm>
            <a:off x="10997791" y="4675887"/>
            <a:ext cx="1345924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Negotiate LTAs</a:t>
            </a:r>
          </a:p>
        </p:txBody>
      </p:sp>
      <p:sp>
        <p:nvSpPr>
          <p:cNvPr id="102" name="TextBox 102"/>
          <p:cNvSpPr txBox="1"/>
          <p:nvPr/>
        </p:nvSpPr>
        <p:spPr>
          <a:xfrm>
            <a:off x="10951891" y="5453185"/>
            <a:ext cx="1437723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Scale Gradually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10518135" y="2425524"/>
            <a:ext cx="2127171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With UNICEF / Gavi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15074834" y="2449951"/>
            <a:ext cx="1790688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With AVAT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10125751" y="2946435"/>
            <a:ext cx="87674" cy="23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  <a:spcBef>
                <a:spcPct val="0"/>
              </a:spcBef>
            </a:pP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10116268" y="3717278"/>
            <a:ext cx="87674" cy="23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  <a:spcBef>
                <a:spcPct val="0"/>
              </a:spcBef>
            </a:pP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10116268" y="4488121"/>
            <a:ext cx="87674" cy="23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  <a:spcBef>
                <a:spcPct val="0"/>
              </a:spcBef>
            </a:pP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10116268" y="5221939"/>
            <a:ext cx="87674" cy="23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  <a:spcBef>
                <a:spcPct val="0"/>
              </a:spcBef>
            </a:pP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4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14496367" y="2946435"/>
            <a:ext cx="87674" cy="23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  <a:spcBef>
                <a:spcPct val="0"/>
              </a:spcBef>
            </a:pP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14489956" y="3717278"/>
            <a:ext cx="87674" cy="23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  <a:spcBef>
                <a:spcPct val="0"/>
              </a:spcBef>
            </a:pP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14489956" y="4488121"/>
            <a:ext cx="87674" cy="239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3"/>
              </a:lnSpc>
              <a:spcBef>
                <a:spcPct val="0"/>
              </a:spcBef>
            </a:pPr>
            <a:r>
              <a:rPr lang="en-US" sz="139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</a:p>
        </p:txBody>
      </p:sp>
      <p:sp>
        <p:nvSpPr>
          <p:cNvPr id="115" name="AutoShape 115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6" name="TextBox 116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8947439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121" name="TextBox 65">
            <a:extLst>
              <a:ext uri="{FF2B5EF4-FFF2-40B4-BE49-F238E27FC236}">
                <a16:creationId xmlns:a16="http://schemas.microsoft.com/office/drawing/2014/main" id="{6276B244-78CD-B41A-0158-7E3E2C6E9103}"/>
              </a:ext>
            </a:extLst>
          </p:cNvPr>
          <p:cNvSpPr txBox="1"/>
          <p:nvPr/>
        </p:nvSpPr>
        <p:spPr>
          <a:xfrm>
            <a:off x="12008843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122" name="Picture 121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2B939609-F8B2-829C-44C4-A98059A8F9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94539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6769710" y="9544448"/>
            <a:ext cx="4803804" cy="597414"/>
            <a:chOff x="0" y="0"/>
            <a:chExt cx="6405072" cy="796551"/>
          </a:xfrm>
        </p:grpSpPr>
        <p:sp>
          <p:nvSpPr>
            <p:cNvPr id="5" name="Freeform 5"/>
            <p:cNvSpPr/>
            <p:nvPr/>
          </p:nvSpPr>
          <p:spPr>
            <a:xfrm>
              <a:off x="0" y="63790"/>
              <a:ext cx="4822165" cy="668971"/>
            </a:xfrm>
            <a:custGeom>
              <a:avLst/>
              <a:gdLst/>
              <a:ahLst/>
              <a:cxnLst/>
              <a:rect l="l" t="t" r="r" b="b"/>
              <a:pathLst>
                <a:path w="4822165" h="668971">
                  <a:moveTo>
                    <a:pt x="0" y="0"/>
                  </a:moveTo>
                  <a:lnTo>
                    <a:pt x="4822165" y="0"/>
                  </a:lnTo>
                  <a:lnTo>
                    <a:pt x="4822165" y="668971"/>
                  </a:lnTo>
                  <a:lnTo>
                    <a:pt x="0" y="668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4850938" y="0"/>
              <a:ext cx="1554135" cy="796551"/>
            </a:xfrm>
            <a:custGeom>
              <a:avLst/>
              <a:gdLst/>
              <a:ahLst/>
              <a:cxnLst/>
              <a:rect l="l" t="t" r="r" b="b"/>
              <a:pathLst>
                <a:path w="1554135" h="796551">
                  <a:moveTo>
                    <a:pt x="0" y="0"/>
                  </a:moveTo>
                  <a:lnTo>
                    <a:pt x="1554134" y="0"/>
                  </a:lnTo>
                  <a:lnTo>
                    <a:pt x="1554134" y="796551"/>
                  </a:lnTo>
                  <a:lnTo>
                    <a:pt x="0" y="796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62881" t="-140667" r="-30474" b="-14066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3427476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80125" y="9592291"/>
            <a:ext cx="3520802" cy="501728"/>
          </a:xfrm>
          <a:custGeom>
            <a:avLst/>
            <a:gdLst/>
            <a:ahLst/>
            <a:cxnLst/>
            <a:rect l="l" t="t" r="r" b="b"/>
            <a:pathLst>
              <a:path w="3520802" h="501728">
                <a:moveTo>
                  <a:pt x="0" y="0"/>
                </a:moveTo>
                <a:lnTo>
                  <a:pt x="3520801" y="0"/>
                </a:lnTo>
                <a:lnTo>
                  <a:pt x="3520801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1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551600" y="1735927"/>
            <a:ext cx="8438903" cy="435616"/>
            <a:chOff x="0" y="0"/>
            <a:chExt cx="2222592" cy="11473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22592" cy="114730"/>
            </a:xfrm>
            <a:custGeom>
              <a:avLst/>
              <a:gdLst/>
              <a:ahLst/>
              <a:cxnLst/>
              <a:rect l="l" t="t" r="r" b="b"/>
              <a:pathLst>
                <a:path w="2222592" h="114730">
                  <a:moveTo>
                    <a:pt x="0" y="0"/>
                  </a:moveTo>
                  <a:lnTo>
                    <a:pt x="2222592" y="0"/>
                  </a:lnTo>
                  <a:lnTo>
                    <a:pt x="2222592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222592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20525" y="1735927"/>
            <a:ext cx="8438903" cy="435616"/>
            <a:chOff x="0" y="0"/>
            <a:chExt cx="2222592" cy="1147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22592" cy="114730"/>
            </a:xfrm>
            <a:custGeom>
              <a:avLst/>
              <a:gdLst/>
              <a:ahLst/>
              <a:cxnLst/>
              <a:rect l="l" t="t" r="r" b="b"/>
              <a:pathLst>
                <a:path w="2222592" h="114730">
                  <a:moveTo>
                    <a:pt x="0" y="0"/>
                  </a:moveTo>
                  <a:lnTo>
                    <a:pt x="2222592" y="0"/>
                  </a:lnTo>
                  <a:lnTo>
                    <a:pt x="2222592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222592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20525" y="5107478"/>
            <a:ext cx="8438903" cy="966081"/>
            <a:chOff x="0" y="0"/>
            <a:chExt cx="2222592" cy="25444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22592" cy="254441"/>
            </a:xfrm>
            <a:custGeom>
              <a:avLst/>
              <a:gdLst/>
              <a:ahLst/>
              <a:cxnLst/>
              <a:rect l="l" t="t" r="r" b="b"/>
              <a:pathLst>
                <a:path w="2222592" h="254441">
                  <a:moveTo>
                    <a:pt x="9174" y="0"/>
                  </a:moveTo>
                  <a:lnTo>
                    <a:pt x="2213418" y="0"/>
                  </a:lnTo>
                  <a:cubicBezTo>
                    <a:pt x="2215851" y="0"/>
                    <a:pt x="2218184" y="967"/>
                    <a:pt x="2219905" y="2687"/>
                  </a:cubicBezTo>
                  <a:cubicBezTo>
                    <a:pt x="2221625" y="4408"/>
                    <a:pt x="2222592" y="6741"/>
                    <a:pt x="2222592" y="9174"/>
                  </a:cubicBezTo>
                  <a:lnTo>
                    <a:pt x="2222592" y="245267"/>
                  </a:lnTo>
                  <a:cubicBezTo>
                    <a:pt x="2222592" y="247700"/>
                    <a:pt x="2221625" y="250034"/>
                    <a:pt x="2219905" y="251754"/>
                  </a:cubicBezTo>
                  <a:cubicBezTo>
                    <a:pt x="2218184" y="253474"/>
                    <a:pt x="2215851" y="254441"/>
                    <a:pt x="2213418" y="254441"/>
                  </a:cubicBezTo>
                  <a:lnTo>
                    <a:pt x="9174" y="254441"/>
                  </a:lnTo>
                  <a:cubicBezTo>
                    <a:pt x="6741" y="254441"/>
                    <a:pt x="4408" y="253474"/>
                    <a:pt x="2687" y="251754"/>
                  </a:cubicBezTo>
                  <a:cubicBezTo>
                    <a:pt x="967" y="250034"/>
                    <a:pt x="0" y="247700"/>
                    <a:pt x="0" y="245267"/>
                  </a:cubicBezTo>
                  <a:lnTo>
                    <a:pt x="0" y="9174"/>
                  </a:lnTo>
                  <a:cubicBezTo>
                    <a:pt x="0" y="6741"/>
                    <a:pt x="967" y="4408"/>
                    <a:pt x="2687" y="2687"/>
                  </a:cubicBezTo>
                  <a:cubicBezTo>
                    <a:pt x="4408" y="967"/>
                    <a:pt x="6741" y="0"/>
                    <a:pt x="917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222592" cy="2925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6244707" y="6521234"/>
            <a:ext cx="1692700" cy="2637352"/>
          </a:xfrm>
          <a:custGeom>
            <a:avLst/>
            <a:gdLst/>
            <a:ahLst/>
            <a:cxnLst/>
            <a:rect l="l" t="t" r="r" b="b"/>
            <a:pathLst>
              <a:path w="1692700" h="2637352">
                <a:moveTo>
                  <a:pt x="0" y="0"/>
                </a:moveTo>
                <a:lnTo>
                  <a:pt x="1692700" y="0"/>
                </a:lnTo>
                <a:lnTo>
                  <a:pt x="1692700" y="2637352"/>
                </a:lnTo>
                <a:lnTo>
                  <a:pt x="0" y="263735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835069" y="7491633"/>
            <a:ext cx="1938933" cy="614865"/>
            <a:chOff x="0" y="0"/>
            <a:chExt cx="510665" cy="16194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051569" y="7491633"/>
            <a:ext cx="1938933" cy="614865"/>
            <a:chOff x="0" y="0"/>
            <a:chExt cx="510665" cy="16194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2919679" y="7491633"/>
            <a:ext cx="1938933" cy="614865"/>
            <a:chOff x="0" y="0"/>
            <a:chExt cx="510665" cy="16194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996290" y="7491633"/>
            <a:ext cx="1938933" cy="614865"/>
            <a:chOff x="0" y="0"/>
            <a:chExt cx="510665" cy="16194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835069" y="8669265"/>
            <a:ext cx="1938933" cy="614865"/>
            <a:chOff x="0" y="0"/>
            <a:chExt cx="510665" cy="16194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051569" y="8669265"/>
            <a:ext cx="1938933" cy="614865"/>
            <a:chOff x="0" y="0"/>
            <a:chExt cx="510665" cy="16194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919679" y="8669265"/>
            <a:ext cx="1938933" cy="614865"/>
            <a:chOff x="0" y="0"/>
            <a:chExt cx="510665" cy="16194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996290" y="8669265"/>
            <a:ext cx="1938933" cy="614865"/>
            <a:chOff x="0" y="0"/>
            <a:chExt cx="510665" cy="16194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510665" cy="161940"/>
            </a:xfrm>
            <a:custGeom>
              <a:avLst/>
              <a:gdLst/>
              <a:ahLst/>
              <a:cxnLst/>
              <a:rect l="l" t="t" r="r" b="b"/>
              <a:pathLst>
                <a:path w="510665" h="161940">
                  <a:moveTo>
                    <a:pt x="39929" y="0"/>
                  </a:moveTo>
                  <a:lnTo>
                    <a:pt x="470737" y="0"/>
                  </a:lnTo>
                  <a:cubicBezTo>
                    <a:pt x="492789" y="0"/>
                    <a:pt x="510665" y="17877"/>
                    <a:pt x="510665" y="39929"/>
                  </a:cubicBezTo>
                  <a:lnTo>
                    <a:pt x="510665" y="122011"/>
                  </a:lnTo>
                  <a:cubicBezTo>
                    <a:pt x="510665" y="132601"/>
                    <a:pt x="506459" y="142757"/>
                    <a:pt x="498971" y="150245"/>
                  </a:cubicBezTo>
                  <a:cubicBezTo>
                    <a:pt x="491483" y="157733"/>
                    <a:pt x="481326" y="161940"/>
                    <a:pt x="470737" y="161940"/>
                  </a:cubicBezTo>
                  <a:lnTo>
                    <a:pt x="39929" y="161940"/>
                  </a:lnTo>
                  <a:cubicBezTo>
                    <a:pt x="17877" y="161940"/>
                    <a:pt x="0" y="144063"/>
                    <a:pt x="0" y="122011"/>
                  </a:cubicBezTo>
                  <a:lnTo>
                    <a:pt x="0" y="39929"/>
                  </a:lnTo>
                  <a:cubicBezTo>
                    <a:pt x="0" y="17877"/>
                    <a:pt x="17877" y="0"/>
                    <a:pt x="39929" y="0"/>
                  </a:cubicBez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510665" cy="2000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44" name="Freeform 44"/>
          <p:cNvSpPr/>
          <p:nvPr/>
        </p:nvSpPr>
        <p:spPr>
          <a:xfrm>
            <a:off x="180125" y="7503102"/>
            <a:ext cx="584758" cy="582565"/>
          </a:xfrm>
          <a:custGeom>
            <a:avLst/>
            <a:gdLst/>
            <a:ahLst/>
            <a:cxnLst/>
            <a:rect l="l" t="t" r="r" b="b"/>
            <a:pathLst>
              <a:path w="584758" h="582565">
                <a:moveTo>
                  <a:pt x="0" y="0"/>
                </a:moveTo>
                <a:lnTo>
                  <a:pt x="584758" y="0"/>
                </a:lnTo>
                <a:lnTo>
                  <a:pt x="584758" y="582565"/>
                </a:lnTo>
                <a:lnTo>
                  <a:pt x="0" y="5825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45"/>
          <p:cNvSpPr/>
          <p:nvPr/>
        </p:nvSpPr>
        <p:spPr>
          <a:xfrm>
            <a:off x="194434" y="8650736"/>
            <a:ext cx="570449" cy="570449"/>
          </a:xfrm>
          <a:custGeom>
            <a:avLst/>
            <a:gdLst/>
            <a:ahLst/>
            <a:cxnLst/>
            <a:rect l="l" t="t" r="r" b="b"/>
            <a:pathLst>
              <a:path w="570449" h="570449">
                <a:moveTo>
                  <a:pt x="0" y="0"/>
                </a:moveTo>
                <a:lnTo>
                  <a:pt x="570449" y="0"/>
                </a:lnTo>
                <a:lnTo>
                  <a:pt x="570449" y="570449"/>
                </a:lnTo>
                <a:lnTo>
                  <a:pt x="0" y="5704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6" name="TextBox 46"/>
          <p:cNvSpPr txBox="1"/>
          <p:nvPr/>
        </p:nvSpPr>
        <p:spPr>
          <a:xfrm>
            <a:off x="9426495" y="3654738"/>
            <a:ext cx="3936088" cy="1160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79"/>
              </a:lnSpc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Biotech provides seed banks, dossiers &amp; staff under oversight; </a:t>
            </a:r>
            <a:r>
              <a:rPr lang="en-US" sz="16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VaccineCo earns per-dose fees, validates facilities &amp; gains WHO PQ credibility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3923340" y="3654738"/>
            <a:ext cx="3936088" cy="1160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379"/>
              </a:lnSpc>
              <a:spcBef>
                <a:spcPct val="0"/>
              </a:spcBef>
            </a:pPr>
            <a:r>
              <a:rPr lang="en-US" sz="16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VaccineCo internalizes skills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; Biotech shifts to audits; local suppliers integrated. </a:t>
            </a:r>
            <a:r>
              <a:rPr lang="en-US" sz="16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VaccineCo expands into new antigens  achieving autonomy.</a:t>
            </a:r>
          </a:p>
        </p:txBody>
      </p:sp>
      <p:sp>
        <p:nvSpPr>
          <p:cNvPr id="51" name="AutoShape 51"/>
          <p:cNvSpPr/>
          <p:nvPr/>
        </p:nvSpPr>
        <p:spPr>
          <a:xfrm>
            <a:off x="10472763" y="3401385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2" name="Group 52"/>
          <p:cNvGrpSpPr/>
          <p:nvPr/>
        </p:nvGrpSpPr>
        <p:grpSpPr>
          <a:xfrm>
            <a:off x="10401740" y="2509848"/>
            <a:ext cx="2254214" cy="641487"/>
            <a:chOff x="0" y="0"/>
            <a:chExt cx="593702" cy="168951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593702" cy="168951"/>
            </a:xfrm>
            <a:custGeom>
              <a:avLst/>
              <a:gdLst/>
              <a:ahLst/>
              <a:cxnLst/>
              <a:rect l="l" t="t" r="r" b="b"/>
              <a:pathLst>
                <a:path w="593702" h="168951">
                  <a:moveTo>
                    <a:pt x="0" y="0"/>
                  </a:moveTo>
                  <a:lnTo>
                    <a:pt x="593702" y="0"/>
                  </a:lnTo>
                  <a:lnTo>
                    <a:pt x="593702" y="168951"/>
                  </a:lnTo>
                  <a:lnTo>
                    <a:pt x="0" y="168951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593702" cy="207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55" name="TextBox 55"/>
          <p:cNvSpPr txBox="1"/>
          <p:nvPr/>
        </p:nvSpPr>
        <p:spPr>
          <a:xfrm>
            <a:off x="10980990" y="2543870"/>
            <a:ext cx="1674964" cy="53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Short Term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(0–5 years)</a:t>
            </a:r>
          </a:p>
        </p:txBody>
      </p:sp>
      <p:sp>
        <p:nvSpPr>
          <p:cNvPr id="56" name="Freeform 56"/>
          <p:cNvSpPr/>
          <p:nvPr/>
        </p:nvSpPr>
        <p:spPr>
          <a:xfrm>
            <a:off x="10186879" y="2439538"/>
            <a:ext cx="590820" cy="1005650"/>
          </a:xfrm>
          <a:custGeom>
            <a:avLst/>
            <a:gdLst/>
            <a:ahLst/>
            <a:cxnLst/>
            <a:rect l="l" t="t" r="r" b="b"/>
            <a:pathLst>
              <a:path w="590820" h="1005650">
                <a:moveTo>
                  <a:pt x="0" y="0"/>
                </a:moveTo>
                <a:lnTo>
                  <a:pt x="590819" y="0"/>
                </a:lnTo>
                <a:lnTo>
                  <a:pt x="590819" y="1005650"/>
                </a:lnTo>
                <a:lnTo>
                  <a:pt x="0" y="10056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7" name="TextBox 57"/>
          <p:cNvSpPr txBox="1"/>
          <p:nvPr/>
        </p:nvSpPr>
        <p:spPr>
          <a:xfrm>
            <a:off x="551600" y="328781"/>
            <a:ext cx="15962371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Strategy O: Addressing operations via </a:t>
            </a:r>
            <a:r>
              <a:rPr lang="en-US" sz="2900" b="1">
                <a:solidFill>
                  <a:srgbClr val="E02C28"/>
                </a:solidFill>
                <a:latin typeface="Inter Bold"/>
                <a:ea typeface="Inter Bold"/>
                <a:cs typeface="Inter Bold"/>
                <a:sym typeface="Inter Bold"/>
              </a:rPr>
              <a:t>Contract Manufacturing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739819" y="1767343"/>
            <a:ext cx="7968044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 Capability Models: A Comparative Lens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1534915" y="1767343"/>
            <a:ext cx="4210122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Contract Manufacturing Model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9534813" y="6543507"/>
            <a:ext cx="6470859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Why Global Biotech Will Agree</a:t>
            </a:r>
          </a:p>
          <a:p>
            <a:pPr marL="345439" lvl="1" indent="-172720" algn="just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Government push local production; refusal risks market loss</a:t>
            </a:r>
          </a:p>
          <a:p>
            <a:pPr marL="345439" lvl="1" indent="-172720" algn="just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Low capex CM model secures African market while keeping IP</a:t>
            </a:r>
          </a:p>
          <a:p>
            <a:pPr marL="345439" lvl="1" indent="-172720" algn="just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Strengthens ESG profile, blocks rivals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9523902" y="7931617"/>
            <a:ext cx="6470859" cy="1094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Why VaccineCo Will Agree</a:t>
            </a:r>
          </a:p>
          <a:p>
            <a:pPr marL="345439" lvl="1" indent="-172720" algn="just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Cuts upstream build time from 7–10 yrs to 3–4 yrs</a:t>
            </a:r>
          </a:p>
          <a:p>
            <a:pPr marL="345439" lvl="1" indent="-172720" algn="just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Gains tacit know-how, accelerates WHO PQ credibility</a:t>
            </a:r>
          </a:p>
          <a:p>
            <a:pPr marL="345439" lvl="1" indent="-172720" algn="just">
              <a:lnSpc>
                <a:spcPts val="2239"/>
              </a:lnSpc>
              <a:spcBef>
                <a:spcPct val="0"/>
              </a:spcBef>
              <a:buFont typeface="Arial"/>
              <a:buChar char="•"/>
            </a:pP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Shifts from low-margin fill/finish to higher value drug substance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9761903" y="5241463"/>
            <a:ext cx="7756147" cy="615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83"/>
              </a:lnSpc>
            </a:pPr>
            <a:r>
              <a:rPr lang="en-US" sz="16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Short-term = capacity under Biotech’s guardrails; Long-term = autonomy through competence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835069" y="7112139"/>
            <a:ext cx="8407052" cy="2664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How does Contract Manufacturing reduce import dependency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835068" y="8287473"/>
            <a:ext cx="2505461" cy="263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Risks &amp; Mitigation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806206" y="7656074"/>
            <a:ext cx="2056946" cy="247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Local Production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3107581" y="7531689"/>
            <a:ext cx="1439862" cy="5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Progressive</a:t>
            </a:r>
          </a:p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autonomy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5191724" y="7531689"/>
            <a:ext cx="1492714" cy="5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Retention of</a:t>
            </a:r>
          </a:p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know-how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7052667" y="7522724"/>
            <a:ext cx="1938933" cy="533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Regional Supply Chain Development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986422" y="8724900"/>
            <a:ext cx="1629569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Regulatory Delays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3217693" y="8830100"/>
            <a:ext cx="1373088" cy="26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Financial Strain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5257800" y="8705714"/>
            <a:ext cx="1516455" cy="5334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Commercial</a:t>
            </a:r>
          </a:p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Volatility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7211447" y="8724900"/>
            <a:ext cx="1650942" cy="257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Over-Dependency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567803" y="856290"/>
            <a:ext cx="15523121" cy="30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Contract Manufacturing through Technology transfers and Process Development streamline long term vision by leveraging current capabilities </a:t>
            </a:r>
          </a:p>
        </p:txBody>
      </p:sp>
      <p:grpSp>
        <p:nvGrpSpPr>
          <p:cNvPr id="74" name="Group 74"/>
          <p:cNvGrpSpPr/>
          <p:nvPr/>
        </p:nvGrpSpPr>
        <p:grpSpPr>
          <a:xfrm>
            <a:off x="14760469" y="2509848"/>
            <a:ext cx="2089203" cy="641487"/>
            <a:chOff x="0" y="0"/>
            <a:chExt cx="550243" cy="168951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550243" cy="168951"/>
            </a:xfrm>
            <a:custGeom>
              <a:avLst/>
              <a:gdLst/>
              <a:ahLst/>
              <a:cxnLst/>
              <a:rect l="l" t="t" r="r" b="b"/>
              <a:pathLst>
                <a:path w="550243" h="168951">
                  <a:moveTo>
                    <a:pt x="0" y="0"/>
                  </a:moveTo>
                  <a:lnTo>
                    <a:pt x="550243" y="0"/>
                  </a:lnTo>
                  <a:lnTo>
                    <a:pt x="550243" y="168951"/>
                  </a:lnTo>
                  <a:lnTo>
                    <a:pt x="0" y="168951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-38100"/>
              <a:ext cx="550243" cy="207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77" name="TextBox 77"/>
          <p:cNvSpPr txBox="1"/>
          <p:nvPr/>
        </p:nvSpPr>
        <p:spPr>
          <a:xfrm>
            <a:off x="14789044" y="2543870"/>
            <a:ext cx="1674964" cy="53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Long Term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(5+ years)</a:t>
            </a:r>
          </a:p>
        </p:txBody>
      </p:sp>
      <p:sp>
        <p:nvSpPr>
          <p:cNvPr id="78" name="Freeform 78"/>
          <p:cNvSpPr/>
          <p:nvPr/>
        </p:nvSpPr>
        <p:spPr>
          <a:xfrm>
            <a:off x="16559373" y="2439538"/>
            <a:ext cx="590820" cy="1005650"/>
          </a:xfrm>
          <a:custGeom>
            <a:avLst/>
            <a:gdLst/>
            <a:ahLst/>
            <a:cxnLst/>
            <a:rect l="l" t="t" r="r" b="b"/>
            <a:pathLst>
              <a:path w="590820" h="1005650">
                <a:moveTo>
                  <a:pt x="0" y="0"/>
                </a:moveTo>
                <a:lnTo>
                  <a:pt x="590820" y="0"/>
                </a:lnTo>
                <a:lnTo>
                  <a:pt x="590820" y="1005650"/>
                </a:lnTo>
                <a:lnTo>
                  <a:pt x="0" y="10056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2" name="AutoShape 82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Box 83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7686665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88" name="TextBox 65">
            <a:extLst>
              <a:ext uri="{FF2B5EF4-FFF2-40B4-BE49-F238E27FC236}">
                <a16:creationId xmlns:a16="http://schemas.microsoft.com/office/drawing/2014/main" id="{28EF044F-537E-805C-FC40-31655E628E04}"/>
              </a:ext>
            </a:extLst>
          </p:cNvPr>
          <p:cNvSpPr txBox="1"/>
          <p:nvPr/>
        </p:nvSpPr>
        <p:spPr>
          <a:xfrm>
            <a:off x="12008843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89" name="Picture 88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1F874185-D142-D6F6-BEC4-3EE0F276518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  <p:pic>
        <p:nvPicPr>
          <p:cNvPr id="90" name="Picture 8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40367D8-B0A5-FB45-327B-A3C28EFDFF6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-31" t="23577" r="49514" b="31326"/>
          <a:stretch>
            <a:fillRect/>
          </a:stretch>
        </p:blipFill>
        <p:spPr>
          <a:xfrm>
            <a:off x="-5636" y="2425384"/>
            <a:ext cx="9238549" cy="463910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39171" y="1723327"/>
            <a:ext cx="15609658" cy="7732113"/>
          </a:xfrm>
          <a:custGeom>
            <a:avLst/>
            <a:gdLst/>
            <a:ahLst/>
            <a:cxnLst/>
            <a:rect l="l" t="t" r="r" b="b"/>
            <a:pathLst>
              <a:path w="15609658" h="7732113">
                <a:moveTo>
                  <a:pt x="0" y="0"/>
                </a:moveTo>
                <a:lnTo>
                  <a:pt x="15609658" y="0"/>
                </a:lnTo>
                <a:lnTo>
                  <a:pt x="15609658" y="7732114"/>
                </a:lnTo>
                <a:lnTo>
                  <a:pt x="0" y="77321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047510" y="1628077"/>
            <a:ext cx="8192981" cy="435616"/>
            <a:chOff x="0" y="0"/>
            <a:chExt cx="2157822" cy="1147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57822" cy="114730"/>
            </a:xfrm>
            <a:custGeom>
              <a:avLst/>
              <a:gdLst/>
              <a:ahLst/>
              <a:cxnLst/>
              <a:rect l="l" t="t" r="r" b="b"/>
              <a:pathLst>
                <a:path w="2157822" h="114730">
                  <a:moveTo>
                    <a:pt x="0" y="0"/>
                  </a:moveTo>
                  <a:lnTo>
                    <a:pt x="2157822" y="0"/>
                  </a:lnTo>
                  <a:lnTo>
                    <a:pt x="2157822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157822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020910" y="3314853"/>
            <a:ext cx="680780" cy="680780"/>
            <a:chOff x="90693" y="90693"/>
            <a:chExt cx="907707" cy="907707"/>
          </a:xfrm>
        </p:grpSpPr>
        <p:grpSp>
          <p:nvGrpSpPr>
            <p:cNvPr id="7" name="Group 7"/>
            <p:cNvGrpSpPr/>
            <p:nvPr/>
          </p:nvGrpSpPr>
          <p:grpSpPr>
            <a:xfrm rot="-10017669">
              <a:off x="90693" y="90693"/>
              <a:ext cx="907707" cy="907707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44079" tIns="44079" rIns="44079" bIns="44079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 rot="-6412104">
              <a:off x="189150" y="232476"/>
              <a:ext cx="681824" cy="635801"/>
            </a:xfrm>
            <a:custGeom>
              <a:avLst/>
              <a:gdLst/>
              <a:ahLst/>
              <a:cxnLst/>
              <a:rect l="l" t="t" r="r" b="b"/>
              <a:pathLst>
                <a:path w="681824" h="635801">
                  <a:moveTo>
                    <a:pt x="0" y="0"/>
                  </a:moveTo>
                  <a:lnTo>
                    <a:pt x="681825" y="0"/>
                  </a:lnTo>
                  <a:lnTo>
                    <a:pt x="681825" y="635801"/>
                  </a:lnTo>
                  <a:lnTo>
                    <a:pt x="0" y="6358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503517" y="4436525"/>
            <a:ext cx="680780" cy="680780"/>
            <a:chOff x="9679" y="9679"/>
            <a:chExt cx="907707" cy="907707"/>
          </a:xfrm>
        </p:grpSpPr>
        <p:grpSp>
          <p:nvGrpSpPr>
            <p:cNvPr id="12" name="Group 12"/>
            <p:cNvGrpSpPr/>
            <p:nvPr/>
          </p:nvGrpSpPr>
          <p:grpSpPr>
            <a:xfrm rot="10725880">
              <a:off x="9679" y="9679"/>
              <a:ext cx="907707" cy="907707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 rot="10725880" flipV="1">
              <a:off x="151145" y="199986"/>
              <a:ext cx="638196" cy="548848"/>
            </a:xfrm>
            <a:custGeom>
              <a:avLst/>
              <a:gdLst/>
              <a:ahLst/>
              <a:cxnLst/>
              <a:rect l="l" t="t" r="r" b="b"/>
              <a:pathLst>
                <a:path w="638196" h="548848">
                  <a:moveTo>
                    <a:pt x="0" y="548848"/>
                  </a:moveTo>
                  <a:lnTo>
                    <a:pt x="638196" y="548848"/>
                  </a:lnTo>
                  <a:lnTo>
                    <a:pt x="638196" y="0"/>
                  </a:lnTo>
                  <a:lnTo>
                    <a:pt x="0" y="0"/>
                  </a:lnTo>
                  <a:lnTo>
                    <a:pt x="0" y="548848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5203402" y="4405393"/>
            <a:ext cx="680780" cy="680780"/>
            <a:chOff x="51189" y="51189"/>
            <a:chExt cx="907707" cy="907707"/>
          </a:xfrm>
        </p:grpSpPr>
        <p:grpSp>
          <p:nvGrpSpPr>
            <p:cNvPr id="17" name="Group 17"/>
            <p:cNvGrpSpPr/>
            <p:nvPr/>
          </p:nvGrpSpPr>
          <p:grpSpPr>
            <a:xfrm rot="-4986419">
              <a:off x="51189" y="51189"/>
              <a:ext cx="907707" cy="907707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44079" tIns="44079" rIns="44079" bIns="44079" rtlCol="0" anchor="ctr"/>
              <a:lstStyle/>
              <a:p>
                <a:pPr algn="ctr">
                  <a:lnSpc>
                    <a:spcPts val="2519"/>
                  </a:lnSpc>
                </a:pPr>
                <a:endParaRPr/>
              </a:p>
            </p:txBody>
          </p:sp>
        </p:grpSp>
        <p:sp>
          <p:nvSpPr>
            <p:cNvPr id="20" name="Freeform 20"/>
            <p:cNvSpPr/>
            <p:nvPr/>
          </p:nvSpPr>
          <p:spPr>
            <a:xfrm>
              <a:off x="253161" y="213363"/>
              <a:ext cx="470388" cy="590670"/>
            </a:xfrm>
            <a:custGeom>
              <a:avLst/>
              <a:gdLst/>
              <a:ahLst/>
              <a:cxnLst/>
              <a:rect l="l" t="t" r="r" b="b"/>
              <a:pathLst>
                <a:path w="470388" h="590670">
                  <a:moveTo>
                    <a:pt x="0" y="0"/>
                  </a:moveTo>
                  <a:lnTo>
                    <a:pt x="470388" y="0"/>
                  </a:lnTo>
                  <a:lnTo>
                    <a:pt x="470388" y="590669"/>
                  </a:lnTo>
                  <a:lnTo>
                    <a:pt x="0" y="5906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AutoShape 21"/>
          <p:cNvSpPr/>
          <p:nvPr/>
        </p:nvSpPr>
        <p:spPr>
          <a:xfrm flipH="1">
            <a:off x="6854744" y="3903565"/>
            <a:ext cx="457851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333322" y="5885224"/>
            <a:ext cx="4900352" cy="176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9" lvl="1" indent="-183514" algn="just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Localize drug substance via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CM &amp; tech transfer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in 3–4 years</a:t>
            </a:r>
          </a:p>
          <a:p>
            <a:pPr marL="367029" lvl="1" indent="-183514" algn="just">
              <a:lnSpc>
                <a:spcPts val="2379"/>
              </a:lnSpc>
              <a:spcBef>
                <a:spcPct val="0"/>
              </a:spcBef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Leverage existing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and new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SEZs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for cost and regulatory advantages</a:t>
            </a:r>
          </a:p>
          <a:p>
            <a:pPr marL="367029" lvl="1" indent="-183514" algn="just">
              <a:lnSpc>
                <a:spcPts val="2379"/>
              </a:lnSpc>
              <a:spcBef>
                <a:spcPct val="0"/>
              </a:spcBef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Adopt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green manufacturing and solar cold chains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to meet ESG goals to cut costs</a:t>
            </a:r>
          </a:p>
        </p:txBody>
      </p:sp>
      <p:sp>
        <p:nvSpPr>
          <p:cNvPr id="23" name="AutoShape 23"/>
          <p:cNvSpPr/>
          <p:nvPr/>
        </p:nvSpPr>
        <p:spPr>
          <a:xfrm flipH="1" flipV="1">
            <a:off x="695347" y="5723299"/>
            <a:ext cx="438371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4" name="AutoShape 24"/>
          <p:cNvSpPr/>
          <p:nvPr/>
        </p:nvSpPr>
        <p:spPr>
          <a:xfrm flipH="1" flipV="1">
            <a:off x="13240490" y="5713774"/>
            <a:ext cx="4580761" cy="952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6674243" y="2922935"/>
            <a:ext cx="4939513" cy="379210"/>
            <a:chOff x="0" y="0"/>
            <a:chExt cx="1300942" cy="9987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300942" cy="99874"/>
            </a:xfrm>
            <a:custGeom>
              <a:avLst/>
              <a:gdLst/>
              <a:ahLst/>
              <a:cxnLst/>
              <a:rect l="l" t="t" r="r" b="b"/>
              <a:pathLst>
                <a:path w="1300942" h="99874">
                  <a:moveTo>
                    <a:pt x="0" y="0"/>
                  </a:moveTo>
                  <a:lnTo>
                    <a:pt x="1300942" y="0"/>
                  </a:lnTo>
                  <a:lnTo>
                    <a:pt x="1300942" y="99874"/>
                  </a:lnTo>
                  <a:lnTo>
                    <a:pt x="0" y="99874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1300942" cy="128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5328925" y="1659494"/>
            <a:ext cx="7630151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NOVAA: NEXUS OF VACCINE ACCELERATION IN AFRICA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213016" y="3483120"/>
            <a:ext cx="5861968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Upstream Sovereignty &amp; R&amp;D Integration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967017" y="4046440"/>
            <a:ext cx="9496966" cy="880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9" lvl="1" indent="-183514" algn="just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Secure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antigen blueprints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through global and African partnerships</a:t>
            </a:r>
          </a:p>
          <a:p>
            <a:pPr marL="367029" lvl="1" indent="-183514" algn="just">
              <a:lnSpc>
                <a:spcPts val="2379"/>
              </a:lnSpc>
              <a:spcBef>
                <a:spcPct val="0"/>
              </a:spcBef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Use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tech-transfer &amp; data escrow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to retain knowledge</a:t>
            </a:r>
          </a:p>
          <a:p>
            <a:pPr marL="367029" lvl="1" indent="-183514" algn="just">
              <a:lnSpc>
                <a:spcPts val="2379"/>
              </a:lnSpc>
              <a:spcBef>
                <a:spcPct val="0"/>
              </a:spcBef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Position Africa as an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innovation lab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for emerging, existing endemic &amp; local diseases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58303" y="5286490"/>
            <a:ext cx="4771212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End-to-End Manufacturing Excellence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352150" y="5286490"/>
            <a:ext cx="4760898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Workforce &amp; Ecosystem Orchestration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959075" y="5892496"/>
            <a:ext cx="4862176" cy="2357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7029" lvl="1" indent="-183514" algn="just">
              <a:lnSpc>
                <a:spcPts val="2379"/>
              </a:lnSpc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Launch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 Vaccine Academy &amp; mobile labs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to build a continent-wide talent pipeline</a:t>
            </a:r>
          </a:p>
          <a:p>
            <a:pPr marL="367029" lvl="1" indent="-183514" algn="just">
              <a:lnSpc>
                <a:spcPts val="2379"/>
              </a:lnSpc>
              <a:spcBef>
                <a:spcPct val="0"/>
              </a:spcBef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Create an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open antigen library, support AVMs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and drive AMC-backed demand stability</a:t>
            </a:r>
          </a:p>
          <a:p>
            <a:pPr marL="367029" lvl="1" indent="-183514" algn="just">
              <a:lnSpc>
                <a:spcPts val="2379"/>
              </a:lnSpc>
              <a:spcBef>
                <a:spcPct val="0"/>
              </a:spcBef>
              <a:buFont typeface="Arial"/>
              <a:buChar char="•"/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Act as a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bridge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between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governments, donors, and biotech companies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to ensure a predictable supply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38562" y="2172032"/>
            <a:ext cx="17010875" cy="57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9"/>
              </a:lnSpc>
              <a:spcBef>
                <a:spcPct val="0"/>
              </a:spcBef>
            </a:pP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VaccineCo’s antigen library makes it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 Africa’s knowledge hub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while its Vaccine Academy builds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 continent-wide expertise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Operations via solar cold chains cut costs. Its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SEZ location ensures efficient delivery </a:t>
            </a:r>
            <a:r>
              <a:rPr lang="en-US" sz="16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of vaccines catering to </a:t>
            </a:r>
            <a:r>
              <a:rPr lang="en-US" sz="16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both adults &amp; children.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67803" y="856290"/>
            <a:ext cx="15523121" cy="30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A trailblazing ecosystem redefining Africa’s role as a global powerhouse in vaccine development and manufacturing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51600" y="328781"/>
            <a:ext cx="15572356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Strategy S &amp; E: </a:t>
            </a:r>
            <a:r>
              <a:rPr lang="en-US" sz="2900" b="1">
                <a:solidFill>
                  <a:srgbClr val="E02C28"/>
                </a:solidFill>
                <a:latin typeface="Inter Bold"/>
                <a:ea typeface="Inter Bold"/>
                <a:cs typeface="Inter Bold"/>
                <a:sym typeface="Inter Bold"/>
              </a:rPr>
              <a:t>Launch of NOVAA </a:t>
            </a: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, a pioneering force in vaccine development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437167" y="2949999"/>
            <a:ext cx="338323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3 building blocks of NOVAA</a:t>
            </a:r>
          </a:p>
        </p:txBody>
      </p:sp>
      <p:sp>
        <p:nvSpPr>
          <p:cNvPr id="38" name="AutoShape 38"/>
          <p:cNvSpPr/>
          <p:nvPr/>
        </p:nvSpPr>
        <p:spPr>
          <a:xfrm>
            <a:off x="9144000" y="5111589"/>
            <a:ext cx="0" cy="268210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9" name="AutoShape 39"/>
          <p:cNvSpPr/>
          <p:nvPr/>
        </p:nvSpPr>
        <p:spPr>
          <a:xfrm>
            <a:off x="5529514" y="5458612"/>
            <a:ext cx="1848164" cy="233508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0" name="AutoShape 40"/>
          <p:cNvSpPr/>
          <p:nvPr/>
        </p:nvSpPr>
        <p:spPr>
          <a:xfrm flipH="1">
            <a:off x="10990714" y="5649112"/>
            <a:ext cx="1968361" cy="214458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 41"/>
          <p:cNvSpPr/>
          <p:nvPr/>
        </p:nvSpPr>
        <p:spPr>
          <a:xfrm>
            <a:off x="5506589" y="4905490"/>
            <a:ext cx="7274822" cy="3792923"/>
          </a:xfrm>
          <a:custGeom>
            <a:avLst/>
            <a:gdLst/>
            <a:ahLst/>
            <a:cxnLst/>
            <a:rect l="l" t="t" r="r" b="b"/>
            <a:pathLst>
              <a:path w="7274822" h="3792923">
                <a:moveTo>
                  <a:pt x="0" y="0"/>
                </a:moveTo>
                <a:lnTo>
                  <a:pt x="7274822" y="0"/>
                </a:lnTo>
                <a:lnTo>
                  <a:pt x="7274822" y="3792923"/>
                </a:lnTo>
                <a:lnTo>
                  <a:pt x="0" y="37929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976" t="-51657" r="-3509" b="-544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TextBox 42"/>
          <p:cNvSpPr txBox="1"/>
          <p:nvPr/>
        </p:nvSpPr>
        <p:spPr>
          <a:xfrm>
            <a:off x="567803" y="8942308"/>
            <a:ext cx="3004545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LONG-TERM IMPACT</a:t>
            </a:r>
          </a:p>
        </p:txBody>
      </p:sp>
      <p:sp>
        <p:nvSpPr>
          <p:cNvPr id="43" name="Freeform 43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4" name="Group 44"/>
          <p:cNvGrpSpPr/>
          <p:nvPr/>
        </p:nvGrpSpPr>
        <p:grpSpPr>
          <a:xfrm>
            <a:off x="9986141" y="9544448"/>
            <a:ext cx="4803804" cy="597414"/>
            <a:chOff x="0" y="0"/>
            <a:chExt cx="6405072" cy="796551"/>
          </a:xfrm>
        </p:grpSpPr>
        <p:sp>
          <p:nvSpPr>
            <p:cNvPr id="45" name="Freeform 45"/>
            <p:cNvSpPr/>
            <p:nvPr/>
          </p:nvSpPr>
          <p:spPr>
            <a:xfrm>
              <a:off x="0" y="63790"/>
              <a:ext cx="4822165" cy="668971"/>
            </a:xfrm>
            <a:custGeom>
              <a:avLst/>
              <a:gdLst/>
              <a:ahLst/>
              <a:cxnLst/>
              <a:rect l="l" t="t" r="r" b="b"/>
              <a:pathLst>
                <a:path w="4822165" h="668971">
                  <a:moveTo>
                    <a:pt x="0" y="0"/>
                  </a:moveTo>
                  <a:lnTo>
                    <a:pt x="4822165" y="0"/>
                  </a:lnTo>
                  <a:lnTo>
                    <a:pt x="4822165" y="668971"/>
                  </a:lnTo>
                  <a:lnTo>
                    <a:pt x="0" y="668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4850938" y="0"/>
              <a:ext cx="1554135" cy="796551"/>
            </a:xfrm>
            <a:custGeom>
              <a:avLst/>
              <a:gdLst/>
              <a:ahLst/>
              <a:cxnLst/>
              <a:rect l="l" t="t" r="r" b="b"/>
              <a:pathLst>
                <a:path w="1554135" h="796551">
                  <a:moveTo>
                    <a:pt x="0" y="0"/>
                  </a:moveTo>
                  <a:lnTo>
                    <a:pt x="1554134" y="0"/>
                  </a:lnTo>
                  <a:lnTo>
                    <a:pt x="1554134" y="796551"/>
                  </a:lnTo>
                  <a:lnTo>
                    <a:pt x="0" y="796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162881" t="-140667" r="-30474" b="-14066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Freeform 47"/>
          <p:cNvSpPr/>
          <p:nvPr/>
        </p:nvSpPr>
        <p:spPr>
          <a:xfrm>
            <a:off x="6641132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8" name="Freeform 48"/>
          <p:cNvSpPr/>
          <p:nvPr/>
        </p:nvSpPr>
        <p:spPr>
          <a:xfrm>
            <a:off x="3298897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4" y="0"/>
                </a:lnTo>
                <a:lnTo>
                  <a:pt x="3616624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9" name="Freeform 49"/>
          <p:cNvSpPr/>
          <p:nvPr/>
        </p:nvSpPr>
        <p:spPr>
          <a:xfrm>
            <a:off x="180125" y="9592291"/>
            <a:ext cx="3392223" cy="501728"/>
          </a:xfrm>
          <a:custGeom>
            <a:avLst/>
            <a:gdLst/>
            <a:ahLst/>
            <a:cxnLst/>
            <a:rect l="l" t="t" r="r" b="b"/>
            <a:pathLst>
              <a:path w="3392223" h="501728">
                <a:moveTo>
                  <a:pt x="0" y="0"/>
                </a:moveTo>
                <a:lnTo>
                  <a:pt x="3392223" y="0"/>
                </a:lnTo>
                <a:lnTo>
                  <a:pt x="33922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723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0" name="Group 50"/>
          <p:cNvGrpSpPr/>
          <p:nvPr/>
        </p:nvGrpSpPr>
        <p:grpSpPr>
          <a:xfrm>
            <a:off x="3337530" y="8970883"/>
            <a:ext cx="678445" cy="339222"/>
            <a:chOff x="0" y="0"/>
            <a:chExt cx="406400" cy="2032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406400" cy="203200"/>
            </a:xfrm>
            <a:custGeom>
              <a:avLst/>
              <a:gdLst/>
              <a:ahLst/>
              <a:cxnLst/>
              <a:rect l="l" t="t" r="r" b="b"/>
              <a:pathLst>
                <a:path w="406400" h="203200">
                  <a:moveTo>
                    <a:pt x="0" y="0"/>
                  </a:moveTo>
                  <a:lnTo>
                    <a:pt x="203200" y="0"/>
                  </a:lnTo>
                  <a:lnTo>
                    <a:pt x="406400" y="101600"/>
                  </a:lnTo>
                  <a:lnTo>
                    <a:pt x="203200" y="203200"/>
                  </a:lnTo>
                  <a:lnTo>
                    <a:pt x="0" y="203200"/>
                  </a:lnTo>
                  <a:lnTo>
                    <a:pt x="203200" y="10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1B1C"/>
            </a:solidFill>
            <a:ln cap="sq">
              <a:noFill/>
              <a:prstDash val="lgDash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177800" y="-38100"/>
              <a:ext cx="152400" cy="241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4171375" y="8898438"/>
            <a:ext cx="4030901" cy="515020"/>
            <a:chOff x="0" y="0"/>
            <a:chExt cx="1061637" cy="135643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061637" cy="135643"/>
            </a:xfrm>
            <a:custGeom>
              <a:avLst/>
              <a:gdLst/>
              <a:ahLst/>
              <a:cxnLst/>
              <a:rect l="l" t="t" r="r" b="b"/>
              <a:pathLst>
                <a:path w="1061637" h="135643">
                  <a:moveTo>
                    <a:pt x="19206" y="0"/>
                  </a:moveTo>
                  <a:lnTo>
                    <a:pt x="1042430" y="0"/>
                  </a:lnTo>
                  <a:cubicBezTo>
                    <a:pt x="1047524" y="0"/>
                    <a:pt x="1052409" y="2024"/>
                    <a:pt x="1056011" y="5625"/>
                  </a:cubicBezTo>
                  <a:cubicBezTo>
                    <a:pt x="1059613" y="9227"/>
                    <a:pt x="1061637" y="14113"/>
                    <a:pt x="1061637" y="19206"/>
                  </a:cubicBezTo>
                  <a:lnTo>
                    <a:pt x="1061637" y="116437"/>
                  </a:lnTo>
                  <a:cubicBezTo>
                    <a:pt x="1061637" y="127044"/>
                    <a:pt x="1053038" y="135643"/>
                    <a:pt x="1042430" y="135643"/>
                  </a:cubicBezTo>
                  <a:lnTo>
                    <a:pt x="19206" y="135643"/>
                  </a:lnTo>
                  <a:cubicBezTo>
                    <a:pt x="8599" y="135643"/>
                    <a:pt x="0" y="127044"/>
                    <a:pt x="0" y="116437"/>
                  </a:cubicBezTo>
                  <a:lnTo>
                    <a:pt x="0" y="19206"/>
                  </a:lnTo>
                  <a:cubicBezTo>
                    <a:pt x="0" y="8599"/>
                    <a:pt x="8599" y="0"/>
                    <a:pt x="19206" y="0"/>
                  </a:cubicBezTo>
                  <a:close/>
                </a:path>
              </a:pathLst>
            </a:custGeom>
            <a:solidFill>
              <a:srgbClr val="D3F1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28575"/>
              <a:ext cx="1061637" cy="16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8657481" y="8898438"/>
            <a:ext cx="4030901" cy="515020"/>
            <a:chOff x="0" y="0"/>
            <a:chExt cx="1061637" cy="135643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1061637" cy="135643"/>
            </a:xfrm>
            <a:custGeom>
              <a:avLst/>
              <a:gdLst/>
              <a:ahLst/>
              <a:cxnLst/>
              <a:rect l="l" t="t" r="r" b="b"/>
              <a:pathLst>
                <a:path w="1061637" h="135643">
                  <a:moveTo>
                    <a:pt x="19206" y="0"/>
                  </a:moveTo>
                  <a:lnTo>
                    <a:pt x="1042430" y="0"/>
                  </a:lnTo>
                  <a:cubicBezTo>
                    <a:pt x="1047524" y="0"/>
                    <a:pt x="1052409" y="2024"/>
                    <a:pt x="1056011" y="5625"/>
                  </a:cubicBezTo>
                  <a:cubicBezTo>
                    <a:pt x="1059613" y="9227"/>
                    <a:pt x="1061637" y="14113"/>
                    <a:pt x="1061637" y="19206"/>
                  </a:cubicBezTo>
                  <a:lnTo>
                    <a:pt x="1061637" y="116437"/>
                  </a:lnTo>
                  <a:cubicBezTo>
                    <a:pt x="1061637" y="127044"/>
                    <a:pt x="1053038" y="135643"/>
                    <a:pt x="1042430" y="135643"/>
                  </a:cubicBezTo>
                  <a:lnTo>
                    <a:pt x="19206" y="135643"/>
                  </a:lnTo>
                  <a:cubicBezTo>
                    <a:pt x="8599" y="135643"/>
                    <a:pt x="0" y="127044"/>
                    <a:pt x="0" y="116437"/>
                  </a:cubicBezTo>
                  <a:lnTo>
                    <a:pt x="0" y="19206"/>
                  </a:lnTo>
                  <a:cubicBezTo>
                    <a:pt x="0" y="8599"/>
                    <a:pt x="8599" y="0"/>
                    <a:pt x="19206" y="0"/>
                  </a:cubicBezTo>
                  <a:close/>
                </a:path>
              </a:pathLst>
            </a:custGeom>
            <a:solidFill>
              <a:srgbClr val="D3F1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0" y="-28575"/>
              <a:ext cx="1061637" cy="1642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</p:grpSp>
      <p:grpSp>
        <p:nvGrpSpPr>
          <p:cNvPr id="59" name="Group 59"/>
          <p:cNvGrpSpPr/>
          <p:nvPr/>
        </p:nvGrpSpPr>
        <p:grpSpPr>
          <a:xfrm>
            <a:off x="13145582" y="8888913"/>
            <a:ext cx="4030901" cy="524545"/>
            <a:chOff x="0" y="0"/>
            <a:chExt cx="1061637" cy="138152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1061637" cy="138152"/>
            </a:xfrm>
            <a:custGeom>
              <a:avLst/>
              <a:gdLst/>
              <a:ahLst/>
              <a:cxnLst/>
              <a:rect l="l" t="t" r="r" b="b"/>
              <a:pathLst>
                <a:path w="1061637" h="138152">
                  <a:moveTo>
                    <a:pt x="19206" y="0"/>
                  </a:moveTo>
                  <a:lnTo>
                    <a:pt x="1042430" y="0"/>
                  </a:lnTo>
                  <a:cubicBezTo>
                    <a:pt x="1047524" y="0"/>
                    <a:pt x="1052409" y="2024"/>
                    <a:pt x="1056011" y="5625"/>
                  </a:cubicBezTo>
                  <a:cubicBezTo>
                    <a:pt x="1059613" y="9227"/>
                    <a:pt x="1061637" y="14113"/>
                    <a:pt x="1061637" y="19206"/>
                  </a:cubicBezTo>
                  <a:lnTo>
                    <a:pt x="1061637" y="118945"/>
                  </a:lnTo>
                  <a:cubicBezTo>
                    <a:pt x="1061637" y="129553"/>
                    <a:pt x="1053038" y="138152"/>
                    <a:pt x="1042430" y="138152"/>
                  </a:cubicBezTo>
                  <a:lnTo>
                    <a:pt x="19206" y="138152"/>
                  </a:lnTo>
                  <a:cubicBezTo>
                    <a:pt x="8599" y="138152"/>
                    <a:pt x="0" y="129553"/>
                    <a:pt x="0" y="118945"/>
                  </a:cubicBezTo>
                  <a:lnTo>
                    <a:pt x="0" y="19206"/>
                  </a:lnTo>
                  <a:cubicBezTo>
                    <a:pt x="0" y="8599"/>
                    <a:pt x="8599" y="0"/>
                    <a:pt x="19206" y="0"/>
                  </a:cubicBezTo>
                  <a:close/>
                </a:path>
              </a:pathLst>
            </a:custGeom>
            <a:solidFill>
              <a:srgbClr val="D3F1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0" y="-28575"/>
              <a:ext cx="1061637" cy="1667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59"/>
                </a:lnSpc>
              </a:pPr>
              <a:endParaRPr/>
            </a:p>
          </p:txBody>
        </p:sp>
      </p:grpSp>
      <p:sp>
        <p:nvSpPr>
          <p:cNvPr id="62" name="TextBox 62"/>
          <p:cNvSpPr txBox="1"/>
          <p:nvPr/>
        </p:nvSpPr>
        <p:spPr>
          <a:xfrm>
            <a:off x="4447600" y="8910520"/>
            <a:ext cx="3561888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Boosts local production, skilled jobs, GDP, and health system resilience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9034862" y="8909850"/>
            <a:ext cx="3561888" cy="486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Improves life expectancy by cutting vaccine-preventable disease burden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3529816" y="8900325"/>
            <a:ext cx="3561888" cy="48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9"/>
              </a:lnSpc>
              <a:spcBef>
                <a:spcPct val="0"/>
              </a:spcBef>
            </a:pPr>
            <a:r>
              <a:rPr lang="en-US" sz="13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Builds end-to-end drug production capacity within Africa</a:t>
            </a:r>
          </a:p>
        </p:txBody>
      </p:sp>
      <p:sp>
        <p:nvSpPr>
          <p:cNvPr id="68" name="AutoShape 68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Box 69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7686665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74" name="TextBox 65">
            <a:extLst>
              <a:ext uri="{FF2B5EF4-FFF2-40B4-BE49-F238E27FC236}">
                <a16:creationId xmlns:a16="http://schemas.microsoft.com/office/drawing/2014/main" id="{377ED147-14C0-95FB-3C72-8C2854B0CBA9}"/>
              </a:ext>
            </a:extLst>
          </p:cNvPr>
          <p:cNvSpPr txBox="1"/>
          <p:nvPr/>
        </p:nvSpPr>
        <p:spPr>
          <a:xfrm>
            <a:off x="10591800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chemeClr val="bg1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75" name="Picture 74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3F1FC865-E7B5-D941-7ED8-68B4CE694C8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23248" y="9592291"/>
            <a:ext cx="3512097" cy="501728"/>
          </a:xfrm>
          <a:custGeom>
            <a:avLst/>
            <a:gdLst/>
            <a:ahLst/>
            <a:cxnLst/>
            <a:rect l="l" t="t" r="r" b="b"/>
            <a:pathLst>
              <a:path w="3512097" h="501728">
                <a:moveTo>
                  <a:pt x="0" y="0"/>
                </a:moveTo>
                <a:lnTo>
                  <a:pt x="3512097" y="0"/>
                </a:lnTo>
                <a:lnTo>
                  <a:pt x="3512097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986141" y="9544448"/>
            <a:ext cx="4803804" cy="597414"/>
            <a:chOff x="0" y="0"/>
            <a:chExt cx="6405072" cy="796551"/>
          </a:xfrm>
        </p:grpSpPr>
        <p:sp>
          <p:nvSpPr>
            <p:cNvPr id="4" name="Freeform 4"/>
            <p:cNvSpPr/>
            <p:nvPr/>
          </p:nvSpPr>
          <p:spPr>
            <a:xfrm>
              <a:off x="0" y="63790"/>
              <a:ext cx="4822165" cy="668971"/>
            </a:xfrm>
            <a:custGeom>
              <a:avLst/>
              <a:gdLst/>
              <a:ahLst/>
              <a:cxnLst/>
              <a:rect l="l" t="t" r="r" b="b"/>
              <a:pathLst>
                <a:path w="4822165" h="668971">
                  <a:moveTo>
                    <a:pt x="0" y="0"/>
                  </a:moveTo>
                  <a:lnTo>
                    <a:pt x="4822165" y="0"/>
                  </a:lnTo>
                  <a:lnTo>
                    <a:pt x="4822165" y="668971"/>
                  </a:lnTo>
                  <a:lnTo>
                    <a:pt x="0" y="668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4850938" y="0"/>
              <a:ext cx="1554135" cy="796551"/>
            </a:xfrm>
            <a:custGeom>
              <a:avLst/>
              <a:gdLst/>
              <a:ahLst/>
              <a:cxnLst/>
              <a:rect l="l" t="t" r="r" b="b"/>
              <a:pathLst>
                <a:path w="1554135" h="796551">
                  <a:moveTo>
                    <a:pt x="0" y="0"/>
                  </a:moveTo>
                  <a:lnTo>
                    <a:pt x="1554134" y="0"/>
                  </a:lnTo>
                  <a:lnTo>
                    <a:pt x="1554134" y="796551"/>
                  </a:lnTo>
                  <a:lnTo>
                    <a:pt x="0" y="796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62881" t="-140667" r="-30474" b="-14066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6641132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3" y="0"/>
                </a:lnTo>
                <a:lnTo>
                  <a:pt x="36166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298897" y="9592291"/>
            <a:ext cx="3616624" cy="501728"/>
          </a:xfrm>
          <a:custGeom>
            <a:avLst/>
            <a:gdLst/>
            <a:ahLst/>
            <a:cxnLst/>
            <a:rect l="l" t="t" r="r" b="b"/>
            <a:pathLst>
              <a:path w="3616624" h="501728">
                <a:moveTo>
                  <a:pt x="0" y="0"/>
                </a:moveTo>
                <a:lnTo>
                  <a:pt x="3616624" y="0"/>
                </a:lnTo>
                <a:lnTo>
                  <a:pt x="3616624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80125" y="9592291"/>
            <a:ext cx="3392223" cy="501728"/>
          </a:xfrm>
          <a:custGeom>
            <a:avLst/>
            <a:gdLst/>
            <a:ahLst/>
            <a:cxnLst/>
            <a:rect l="l" t="t" r="r" b="b"/>
            <a:pathLst>
              <a:path w="3392223" h="501728">
                <a:moveTo>
                  <a:pt x="0" y="0"/>
                </a:moveTo>
                <a:lnTo>
                  <a:pt x="3392223" y="0"/>
                </a:lnTo>
                <a:lnTo>
                  <a:pt x="3392223" y="501728"/>
                </a:lnTo>
                <a:lnTo>
                  <a:pt x="0" y="501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23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938567" y="2428688"/>
            <a:ext cx="3147298" cy="297765"/>
            <a:chOff x="0" y="0"/>
            <a:chExt cx="828918" cy="7842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8918" cy="78424"/>
            </a:xfrm>
            <a:custGeom>
              <a:avLst/>
              <a:gdLst/>
              <a:ahLst/>
              <a:cxnLst/>
              <a:rect l="l" t="t" r="r" b="b"/>
              <a:pathLst>
                <a:path w="828918" h="78424">
                  <a:moveTo>
                    <a:pt x="0" y="0"/>
                  </a:moveTo>
                  <a:lnTo>
                    <a:pt x="828918" y="0"/>
                  </a:lnTo>
                  <a:lnTo>
                    <a:pt x="828918" y="78424"/>
                  </a:lnTo>
                  <a:lnTo>
                    <a:pt x="0" y="78424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28918" cy="116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57811" y="2591354"/>
            <a:ext cx="1281106" cy="128110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B21B1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-10800000">
            <a:off x="1901945" y="2806176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0" y="0"/>
                </a:moveTo>
                <a:lnTo>
                  <a:pt x="455159" y="0"/>
                </a:lnTo>
                <a:lnTo>
                  <a:pt x="455159" y="851462"/>
                </a:lnTo>
                <a:lnTo>
                  <a:pt x="0" y="8514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/>
          <p:nvPr/>
        </p:nvGrpSpPr>
        <p:grpSpPr>
          <a:xfrm>
            <a:off x="457811" y="4298853"/>
            <a:ext cx="1281106" cy="128110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B21B1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 rot="-10800000">
            <a:off x="1901945" y="4513675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0" y="0"/>
                </a:moveTo>
                <a:lnTo>
                  <a:pt x="455159" y="0"/>
                </a:lnTo>
                <a:lnTo>
                  <a:pt x="455159" y="851462"/>
                </a:lnTo>
                <a:lnTo>
                  <a:pt x="0" y="8514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457811" y="6018109"/>
            <a:ext cx="1281106" cy="1281106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B21B1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 rot="-10800000">
            <a:off x="1901945" y="6232931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0" y="0"/>
                </a:moveTo>
                <a:lnTo>
                  <a:pt x="455159" y="0"/>
                </a:lnTo>
                <a:lnTo>
                  <a:pt x="455159" y="851462"/>
                </a:lnTo>
                <a:lnTo>
                  <a:pt x="0" y="8514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2519029" y="2447738"/>
            <a:ext cx="7113734" cy="1587387"/>
            <a:chOff x="0" y="0"/>
            <a:chExt cx="1873576" cy="418077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873576" cy="418077"/>
            </a:xfrm>
            <a:custGeom>
              <a:avLst/>
              <a:gdLst/>
              <a:ahLst/>
              <a:cxnLst/>
              <a:rect l="l" t="t" r="r" b="b"/>
              <a:pathLst>
                <a:path w="1873576" h="418077">
                  <a:moveTo>
                    <a:pt x="11971" y="0"/>
                  </a:moveTo>
                  <a:lnTo>
                    <a:pt x="1861605" y="0"/>
                  </a:lnTo>
                  <a:cubicBezTo>
                    <a:pt x="1868216" y="0"/>
                    <a:pt x="1873576" y="5360"/>
                    <a:pt x="1873576" y="11971"/>
                  </a:cubicBezTo>
                  <a:lnTo>
                    <a:pt x="1873576" y="406106"/>
                  </a:lnTo>
                  <a:cubicBezTo>
                    <a:pt x="1873576" y="412717"/>
                    <a:pt x="1868216" y="418077"/>
                    <a:pt x="1861605" y="418077"/>
                  </a:cubicBezTo>
                  <a:lnTo>
                    <a:pt x="11971" y="418077"/>
                  </a:lnTo>
                  <a:cubicBezTo>
                    <a:pt x="5360" y="418077"/>
                    <a:pt x="0" y="412717"/>
                    <a:pt x="0" y="406106"/>
                  </a:cubicBezTo>
                  <a:lnTo>
                    <a:pt x="0" y="11971"/>
                  </a:lnTo>
                  <a:cubicBezTo>
                    <a:pt x="0" y="5360"/>
                    <a:pt x="5360" y="0"/>
                    <a:pt x="11971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873576" cy="45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95984" y="2729527"/>
            <a:ext cx="1004760" cy="1004760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595984" y="4437362"/>
            <a:ext cx="1004760" cy="1004760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95984" y="6151459"/>
            <a:ext cx="1004760" cy="1004760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16666" r="-16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457811" y="7704957"/>
            <a:ext cx="1281106" cy="1281106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B21B1C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37" name="Freeform 37"/>
          <p:cNvSpPr/>
          <p:nvPr/>
        </p:nvSpPr>
        <p:spPr>
          <a:xfrm rot="-10800000">
            <a:off x="1901945" y="7960938"/>
            <a:ext cx="455159" cy="851462"/>
          </a:xfrm>
          <a:custGeom>
            <a:avLst/>
            <a:gdLst/>
            <a:ahLst/>
            <a:cxnLst/>
            <a:rect l="l" t="t" r="r" b="b"/>
            <a:pathLst>
              <a:path w="455159" h="851462">
                <a:moveTo>
                  <a:pt x="0" y="0"/>
                </a:moveTo>
                <a:lnTo>
                  <a:pt x="455159" y="0"/>
                </a:lnTo>
                <a:lnTo>
                  <a:pt x="455159" y="851462"/>
                </a:lnTo>
                <a:lnTo>
                  <a:pt x="0" y="8514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8" name="Group 38"/>
          <p:cNvGrpSpPr/>
          <p:nvPr/>
        </p:nvGrpSpPr>
        <p:grpSpPr>
          <a:xfrm>
            <a:off x="595984" y="7838307"/>
            <a:ext cx="1004760" cy="1004760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2519029" y="4149425"/>
            <a:ext cx="7113734" cy="1587387"/>
            <a:chOff x="0" y="0"/>
            <a:chExt cx="1873576" cy="418077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873576" cy="418077"/>
            </a:xfrm>
            <a:custGeom>
              <a:avLst/>
              <a:gdLst/>
              <a:ahLst/>
              <a:cxnLst/>
              <a:rect l="l" t="t" r="r" b="b"/>
              <a:pathLst>
                <a:path w="1873576" h="418077">
                  <a:moveTo>
                    <a:pt x="11971" y="0"/>
                  </a:moveTo>
                  <a:lnTo>
                    <a:pt x="1861605" y="0"/>
                  </a:lnTo>
                  <a:cubicBezTo>
                    <a:pt x="1868216" y="0"/>
                    <a:pt x="1873576" y="5360"/>
                    <a:pt x="1873576" y="11971"/>
                  </a:cubicBezTo>
                  <a:lnTo>
                    <a:pt x="1873576" y="406106"/>
                  </a:lnTo>
                  <a:cubicBezTo>
                    <a:pt x="1873576" y="412717"/>
                    <a:pt x="1868216" y="418077"/>
                    <a:pt x="1861605" y="418077"/>
                  </a:cubicBezTo>
                  <a:lnTo>
                    <a:pt x="11971" y="418077"/>
                  </a:lnTo>
                  <a:cubicBezTo>
                    <a:pt x="5360" y="418077"/>
                    <a:pt x="0" y="412717"/>
                    <a:pt x="0" y="406106"/>
                  </a:cubicBezTo>
                  <a:lnTo>
                    <a:pt x="0" y="11971"/>
                  </a:lnTo>
                  <a:cubicBezTo>
                    <a:pt x="0" y="5360"/>
                    <a:pt x="5360" y="0"/>
                    <a:pt x="11971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1873576" cy="45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2519029" y="5850621"/>
            <a:ext cx="7113734" cy="1587387"/>
            <a:chOff x="0" y="0"/>
            <a:chExt cx="1873576" cy="418077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873576" cy="418077"/>
            </a:xfrm>
            <a:custGeom>
              <a:avLst/>
              <a:gdLst/>
              <a:ahLst/>
              <a:cxnLst/>
              <a:rect l="l" t="t" r="r" b="b"/>
              <a:pathLst>
                <a:path w="1873576" h="418077">
                  <a:moveTo>
                    <a:pt x="11971" y="0"/>
                  </a:moveTo>
                  <a:lnTo>
                    <a:pt x="1861605" y="0"/>
                  </a:lnTo>
                  <a:cubicBezTo>
                    <a:pt x="1868216" y="0"/>
                    <a:pt x="1873576" y="5360"/>
                    <a:pt x="1873576" y="11971"/>
                  </a:cubicBezTo>
                  <a:lnTo>
                    <a:pt x="1873576" y="406106"/>
                  </a:lnTo>
                  <a:cubicBezTo>
                    <a:pt x="1873576" y="412717"/>
                    <a:pt x="1868216" y="418077"/>
                    <a:pt x="1861605" y="418077"/>
                  </a:cubicBezTo>
                  <a:lnTo>
                    <a:pt x="11971" y="418077"/>
                  </a:lnTo>
                  <a:cubicBezTo>
                    <a:pt x="5360" y="418077"/>
                    <a:pt x="0" y="412717"/>
                    <a:pt x="0" y="406106"/>
                  </a:cubicBezTo>
                  <a:lnTo>
                    <a:pt x="0" y="11971"/>
                  </a:lnTo>
                  <a:cubicBezTo>
                    <a:pt x="0" y="5360"/>
                    <a:pt x="5360" y="0"/>
                    <a:pt x="11971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1873576" cy="45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2519029" y="7551817"/>
            <a:ext cx="7113734" cy="1587387"/>
            <a:chOff x="0" y="0"/>
            <a:chExt cx="1873576" cy="418077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873576" cy="418077"/>
            </a:xfrm>
            <a:custGeom>
              <a:avLst/>
              <a:gdLst/>
              <a:ahLst/>
              <a:cxnLst/>
              <a:rect l="l" t="t" r="r" b="b"/>
              <a:pathLst>
                <a:path w="1873576" h="418077">
                  <a:moveTo>
                    <a:pt x="11971" y="0"/>
                  </a:moveTo>
                  <a:lnTo>
                    <a:pt x="1861605" y="0"/>
                  </a:lnTo>
                  <a:cubicBezTo>
                    <a:pt x="1868216" y="0"/>
                    <a:pt x="1873576" y="5360"/>
                    <a:pt x="1873576" y="11971"/>
                  </a:cubicBezTo>
                  <a:lnTo>
                    <a:pt x="1873576" y="406106"/>
                  </a:lnTo>
                  <a:cubicBezTo>
                    <a:pt x="1873576" y="412717"/>
                    <a:pt x="1868216" y="418077"/>
                    <a:pt x="1861605" y="418077"/>
                  </a:cubicBezTo>
                  <a:lnTo>
                    <a:pt x="11971" y="418077"/>
                  </a:lnTo>
                  <a:cubicBezTo>
                    <a:pt x="5360" y="418077"/>
                    <a:pt x="0" y="412717"/>
                    <a:pt x="0" y="406106"/>
                  </a:cubicBezTo>
                  <a:lnTo>
                    <a:pt x="0" y="11971"/>
                  </a:lnTo>
                  <a:cubicBezTo>
                    <a:pt x="0" y="5360"/>
                    <a:pt x="5360" y="0"/>
                    <a:pt x="11971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-38100"/>
              <a:ext cx="1873576" cy="4561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4365398" y="2428688"/>
            <a:ext cx="3147298" cy="297765"/>
            <a:chOff x="0" y="0"/>
            <a:chExt cx="828918" cy="78424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28918" cy="78424"/>
            </a:xfrm>
            <a:custGeom>
              <a:avLst/>
              <a:gdLst/>
              <a:ahLst/>
              <a:cxnLst/>
              <a:rect l="l" t="t" r="r" b="b"/>
              <a:pathLst>
                <a:path w="828918" h="78424">
                  <a:moveTo>
                    <a:pt x="0" y="0"/>
                  </a:moveTo>
                  <a:lnTo>
                    <a:pt x="828918" y="0"/>
                  </a:lnTo>
                  <a:lnTo>
                    <a:pt x="828918" y="78424"/>
                  </a:lnTo>
                  <a:lnTo>
                    <a:pt x="0" y="78424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-38100"/>
              <a:ext cx="828918" cy="116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 rot="-5400000">
            <a:off x="8798547" y="4275834"/>
            <a:ext cx="3147298" cy="297765"/>
            <a:chOff x="0" y="0"/>
            <a:chExt cx="828918" cy="78424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28918" cy="78424"/>
            </a:xfrm>
            <a:custGeom>
              <a:avLst/>
              <a:gdLst/>
              <a:ahLst/>
              <a:cxnLst/>
              <a:rect l="l" t="t" r="r" b="b"/>
              <a:pathLst>
                <a:path w="828918" h="78424">
                  <a:moveTo>
                    <a:pt x="0" y="0"/>
                  </a:moveTo>
                  <a:lnTo>
                    <a:pt x="828918" y="0"/>
                  </a:lnTo>
                  <a:lnTo>
                    <a:pt x="828918" y="78424"/>
                  </a:lnTo>
                  <a:lnTo>
                    <a:pt x="0" y="78424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828918" cy="116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55" name="Group 55"/>
          <p:cNvGrpSpPr/>
          <p:nvPr/>
        </p:nvGrpSpPr>
        <p:grpSpPr>
          <a:xfrm rot="-5400000">
            <a:off x="8798547" y="7522345"/>
            <a:ext cx="3147298" cy="297765"/>
            <a:chOff x="0" y="0"/>
            <a:chExt cx="828918" cy="78424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828918" cy="78424"/>
            </a:xfrm>
            <a:custGeom>
              <a:avLst/>
              <a:gdLst/>
              <a:ahLst/>
              <a:cxnLst/>
              <a:rect l="l" t="t" r="r" b="b"/>
              <a:pathLst>
                <a:path w="828918" h="78424">
                  <a:moveTo>
                    <a:pt x="0" y="0"/>
                  </a:moveTo>
                  <a:lnTo>
                    <a:pt x="828918" y="0"/>
                  </a:lnTo>
                  <a:lnTo>
                    <a:pt x="828918" y="78424"/>
                  </a:lnTo>
                  <a:lnTo>
                    <a:pt x="0" y="78424"/>
                  </a:lnTo>
                  <a:close/>
                </a:path>
              </a:pathLst>
            </a:custGeom>
            <a:solidFill>
              <a:srgbClr val="D3F1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0" y="-38100"/>
              <a:ext cx="828918" cy="1165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1116746" y="2442951"/>
            <a:ext cx="2790942" cy="23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Share capabilities</a:t>
            </a:r>
          </a:p>
        </p:txBody>
      </p:sp>
      <p:sp>
        <p:nvSpPr>
          <p:cNvPr id="60" name="TextBox 60"/>
          <p:cNvSpPr txBox="1"/>
          <p:nvPr/>
        </p:nvSpPr>
        <p:spPr>
          <a:xfrm rot="-5400000">
            <a:off x="8595674" y="4297574"/>
            <a:ext cx="3524671" cy="23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VaccineCo + R&amp;D Bloc Agree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551600" y="328781"/>
            <a:ext cx="16100292" cy="50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Strategy S &amp; E:</a:t>
            </a:r>
            <a:r>
              <a:rPr lang="en-US" sz="2900" b="1">
                <a:solidFill>
                  <a:srgbClr val="E33924"/>
                </a:solidFill>
                <a:latin typeface="Inter Bold"/>
                <a:ea typeface="Inter Bold"/>
                <a:cs typeface="Inter Bold"/>
                <a:sym typeface="Inter Bold"/>
              </a:rPr>
              <a:t> Real-world success stories</a:t>
            </a:r>
            <a:r>
              <a:rPr lang="en-US" sz="2900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that deliver tangible impact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757223" y="6083771"/>
            <a:ext cx="6637348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R&amp;D Initiatives: 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Vietnam’s $80M VNVC plant illustrates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end-to-end manufacturing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partnering with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Medsintez and Sanofi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to localize advanced biologics and vaccines, ultimately aiming for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full vaccine self-sufficiency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2757223" y="4359971"/>
            <a:ext cx="6637348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  <a:spcBef>
                <a:spcPct val="0"/>
              </a:spcBef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CDMO: 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India showcases a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strong CDMO sector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with firms like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Serum Institute and Biological E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manufacturing vaccines for global pharma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including COVID-19. SII supplied doses to large economies like Canada and EU during COVID-19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2757223" y="7779717"/>
            <a:ext cx="6637348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Localized Supply: 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Partnership with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Poonglim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during COVID-19 shows how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govt. financing and a strategic tie-up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with Samsung scaled syringe production 7-fold in 4 months, proving a rapid boost in </a:t>
            </a:r>
            <a:r>
              <a:rPr lang="en-US" sz="1599" b="1">
                <a:solidFill>
                  <a:srgbClr val="B21B1C"/>
                </a:solidFill>
                <a:latin typeface="Inter Bold"/>
                <a:ea typeface="Inter Bold"/>
                <a:cs typeface="Inter Bold"/>
                <a:sym typeface="Inter Bold"/>
              </a:rPr>
              <a:t>self-sufficiency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and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supply security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in health crises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4543576" y="2442951"/>
            <a:ext cx="2790942" cy="23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Don’t share capabilites</a:t>
            </a:r>
          </a:p>
        </p:txBody>
      </p:sp>
      <p:sp>
        <p:nvSpPr>
          <p:cNvPr id="71" name="TextBox 71"/>
          <p:cNvSpPr txBox="1"/>
          <p:nvPr/>
        </p:nvSpPr>
        <p:spPr>
          <a:xfrm rot="-5400000">
            <a:off x="8525846" y="7585744"/>
            <a:ext cx="3664327" cy="237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99"/>
              </a:lnSpc>
            </a:pPr>
            <a:r>
              <a:rPr lang="en-US" sz="14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VaccineCo + R&amp;D Bloc Disagree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567803" y="856290"/>
            <a:ext cx="15523121" cy="3067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000000"/>
                </a:solidFill>
                <a:latin typeface="Inter Italics"/>
                <a:ea typeface="Inter Italics"/>
                <a:cs typeface="Inter Italics"/>
                <a:sym typeface="Inter Italics"/>
              </a:rPr>
              <a:t>Global precedents and game-theory insights that solidify Africa’s path to vaccine self-reliance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2757223" y="2671202"/>
            <a:ext cx="6637348" cy="110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239"/>
              </a:lnSpc>
            </a:pPr>
            <a:r>
              <a:rPr lang="en-US" sz="15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Tech Transfers: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The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GSK–Fiocruz partnership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shows why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phased tech transfers work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 Over 8 years, the Hib vaccine transfer built local talent and facilities, ensuring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true self-sufficiency</a:t>
            </a:r>
            <a:r>
              <a:rPr lang="en-US" sz="15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the model became a </a:t>
            </a:r>
            <a:r>
              <a:rPr lang="en-US" sz="1599" b="1">
                <a:solidFill>
                  <a:srgbClr val="9E1600"/>
                </a:solidFill>
                <a:latin typeface="Inter Bold"/>
                <a:ea typeface="Inter Bold"/>
                <a:cs typeface="Inter Bold"/>
                <a:sym typeface="Inter Bold"/>
              </a:rPr>
              <a:t>win-win and expanded to other vaccines</a:t>
            </a:r>
          </a:p>
        </p:txBody>
      </p:sp>
      <p:grpSp>
        <p:nvGrpSpPr>
          <p:cNvPr id="74" name="Group 74"/>
          <p:cNvGrpSpPr/>
          <p:nvPr/>
        </p:nvGrpSpPr>
        <p:grpSpPr>
          <a:xfrm>
            <a:off x="551600" y="1735898"/>
            <a:ext cx="9176414" cy="435616"/>
            <a:chOff x="0" y="0"/>
            <a:chExt cx="2416833" cy="11473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2416833" cy="114730"/>
            </a:xfrm>
            <a:custGeom>
              <a:avLst/>
              <a:gdLst/>
              <a:ahLst/>
              <a:cxnLst/>
              <a:rect l="l" t="t" r="r" b="b"/>
              <a:pathLst>
                <a:path w="2416833" h="114730">
                  <a:moveTo>
                    <a:pt x="0" y="0"/>
                  </a:moveTo>
                  <a:lnTo>
                    <a:pt x="2416833" y="0"/>
                  </a:lnTo>
                  <a:lnTo>
                    <a:pt x="2416833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-38100"/>
              <a:ext cx="2416833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10257755" y="1735898"/>
            <a:ext cx="7601672" cy="435616"/>
            <a:chOff x="0" y="0"/>
            <a:chExt cx="2002086" cy="11473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2002087" cy="114730"/>
            </a:xfrm>
            <a:custGeom>
              <a:avLst/>
              <a:gdLst/>
              <a:ahLst/>
              <a:cxnLst/>
              <a:rect l="l" t="t" r="r" b="b"/>
              <a:pathLst>
                <a:path w="2002087" h="114730">
                  <a:moveTo>
                    <a:pt x="0" y="0"/>
                  </a:moveTo>
                  <a:lnTo>
                    <a:pt x="2002087" y="0"/>
                  </a:lnTo>
                  <a:lnTo>
                    <a:pt x="2002087" y="114730"/>
                  </a:lnTo>
                  <a:lnTo>
                    <a:pt x="0" y="114730"/>
                  </a:lnTo>
                  <a:close/>
                </a:path>
              </a:pathLst>
            </a:custGeom>
            <a:solidFill>
              <a:srgbClr val="E48E8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-38100"/>
              <a:ext cx="2002086" cy="1528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endParaRPr/>
            </a:p>
          </p:txBody>
        </p:sp>
      </p:grpSp>
      <p:sp>
        <p:nvSpPr>
          <p:cNvPr id="80" name="TextBox 80"/>
          <p:cNvSpPr txBox="1"/>
          <p:nvPr/>
        </p:nvSpPr>
        <p:spPr>
          <a:xfrm>
            <a:off x="1155785" y="1767314"/>
            <a:ext cx="7968044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Replicable Strategies (Proof of Concept)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12083216" y="1767314"/>
            <a:ext cx="4210122" cy="334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Potential Outcomes</a:t>
            </a:r>
          </a:p>
        </p:txBody>
      </p:sp>
      <p:sp>
        <p:nvSpPr>
          <p:cNvPr id="85" name="AutoShape 85"/>
          <p:cNvSpPr/>
          <p:nvPr/>
        </p:nvSpPr>
        <p:spPr>
          <a:xfrm>
            <a:off x="-42044" y="1477320"/>
            <a:ext cx="16391526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Box 86"/>
          <p:cNvSpPr txBox="1"/>
          <p:nvPr/>
        </p:nvSpPr>
        <p:spPr>
          <a:xfrm>
            <a:off x="466747" y="9671032"/>
            <a:ext cx="2873783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Market Overview &amp; Goals 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230165" y="9671032"/>
            <a:ext cx="2096726" cy="3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Recommendations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7686665" y="9671032"/>
            <a:ext cx="1943695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Phase 1: Strategy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15411461" y="9670472"/>
            <a:ext cx="2134989" cy="306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Funding &amp; Timeline</a:t>
            </a:r>
          </a:p>
        </p:txBody>
      </p:sp>
      <p:sp>
        <p:nvSpPr>
          <p:cNvPr id="91" name="TextBox 65">
            <a:extLst>
              <a:ext uri="{FF2B5EF4-FFF2-40B4-BE49-F238E27FC236}">
                <a16:creationId xmlns:a16="http://schemas.microsoft.com/office/drawing/2014/main" id="{553E0FA3-2B91-0935-FD1C-F893D8A05429}"/>
              </a:ext>
            </a:extLst>
          </p:cNvPr>
          <p:cNvSpPr txBox="1"/>
          <p:nvPr/>
        </p:nvSpPr>
        <p:spPr>
          <a:xfrm>
            <a:off x="10591800" y="9670472"/>
            <a:ext cx="2423403" cy="29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chemeClr val="bg1"/>
                </a:solidFill>
                <a:latin typeface="Inter Bold"/>
                <a:ea typeface="Inter Bold"/>
                <a:cs typeface="Inter Bold"/>
                <a:sym typeface="Inter Bold"/>
              </a:rPr>
              <a:t>Phase 2: Strategy</a:t>
            </a:r>
          </a:p>
        </p:txBody>
      </p:sp>
      <p:pic>
        <p:nvPicPr>
          <p:cNvPr id="92" name="Picture 91" descr="A syringe in a shield with text&#10;&#10;AI-generated content may be incorrect.">
            <a:extLst>
              <a:ext uri="{FF2B5EF4-FFF2-40B4-BE49-F238E27FC236}">
                <a16:creationId xmlns:a16="http://schemas.microsoft.com/office/drawing/2014/main" id="{B66649FB-7E45-F3F0-36A1-2C7558FC0E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00" y="111127"/>
            <a:ext cx="3270197" cy="1836417"/>
          </a:xfrm>
          <a:prstGeom prst="rect">
            <a:avLst/>
          </a:prstGeom>
        </p:spPr>
      </p:pic>
      <p:pic>
        <p:nvPicPr>
          <p:cNvPr id="94" name="Picture 93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A632616C-8754-205B-1B07-D25EBF18278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4713" t="22382" b="7814"/>
          <a:stretch>
            <a:fillRect/>
          </a:stretch>
        </p:blipFill>
        <p:spPr>
          <a:xfrm>
            <a:off x="10005851" y="2302446"/>
            <a:ext cx="8282160" cy="71807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3023</Words>
  <Application>Microsoft Office PowerPoint</Application>
  <PresentationFormat>Custom</PresentationFormat>
  <Paragraphs>446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Inter</vt:lpstr>
      <vt:lpstr>Inter Italics</vt:lpstr>
      <vt:lpstr>Inter Bold Italics</vt:lpstr>
      <vt:lpstr>Canva Sans Bold</vt:lpstr>
      <vt:lpstr>Inter Medium</vt:lpstr>
      <vt:lpstr>Calibri</vt:lpstr>
      <vt:lpstr>Arial</vt:lpstr>
      <vt:lpstr>Inter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Cornell</dc:title>
  <cp:lastModifiedBy>Sidhant Bishnoi</cp:lastModifiedBy>
  <cp:revision>5</cp:revision>
  <dcterms:created xsi:type="dcterms:W3CDTF">2006-08-16T00:00:00Z</dcterms:created>
  <dcterms:modified xsi:type="dcterms:W3CDTF">2025-09-30T17:04:19Z</dcterms:modified>
  <dc:identifier>DAGy3QFOEcY</dc:identifier>
</cp:coreProperties>
</file>